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91" r:id="rId3"/>
    <p:sldId id="265" r:id="rId4"/>
    <p:sldId id="272" r:id="rId5"/>
    <p:sldId id="273" r:id="rId6"/>
    <p:sldId id="288" r:id="rId8"/>
    <p:sldId id="290" r:id="rId9"/>
    <p:sldId id="274" r:id="rId10"/>
    <p:sldId id="276" r:id="rId11"/>
    <p:sldId id="289" r:id="rId12"/>
    <p:sldId id="293" r:id="rId13"/>
    <p:sldId id="328" r:id="rId14"/>
    <p:sldId id="275" r:id="rId15"/>
    <p:sldId id="295" r:id="rId16"/>
    <p:sldId id="266" r:id="rId17"/>
    <p:sldId id="268" r:id="rId18"/>
    <p:sldId id="260" r:id="rId19"/>
    <p:sldId id="263" r:id="rId20"/>
    <p:sldId id="284" r:id="rId21"/>
    <p:sldId id="285" r:id="rId22"/>
    <p:sldId id="286" r:id="rId23"/>
    <p:sldId id="340" r:id="rId24"/>
    <p:sldId id="341" r:id="rId25"/>
    <p:sldId id="302" r:id="rId26"/>
    <p:sldId id="278" r:id="rId2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21" userDrawn="1">
          <p15:clr>
            <a:srgbClr val="A4A3A4"/>
          </p15:clr>
        </p15:guide>
        <p15:guide id="2" pos="287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sep" initials="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8" d="100"/>
          <a:sy n="68" d="100"/>
        </p:scale>
        <p:origin x="-1446" y="-96"/>
      </p:cViewPr>
      <p:guideLst>
        <p:guide orient="horz" pos="2121"/>
        <p:guide pos="287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1" Type="http://schemas.openxmlformats.org/officeDocument/2006/relationships/commentAuthors" Target="commentAuthors.xml"/><Relationship Id="rId30" Type="http://schemas.openxmlformats.org/officeDocument/2006/relationships/tableStyles" Target="tableStyles.xml"/><Relationship Id="rId3" Type="http://schemas.openxmlformats.org/officeDocument/2006/relationships/slide" Target="slides/slide1.xml"/><Relationship Id="rId29" Type="http://schemas.openxmlformats.org/officeDocument/2006/relationships/viewProps" Target="viewProps.xml"/><Relationship Id="rId28" Type="http://schemas.openxmlformats.org/officeDocument/2006/relationships/presProps" Target="presProps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7C6B14-11AA-429B-A879-9321047FE33B}" type="datetimeFigureOut">
              <a:rPr lang="pt-BR" smtClean="0"/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052C62-2C01-4660-BDFA-1CB7CF54DCAC}" type="slidenum">
              <a:rPr lang="pt-BR" smtClean="0"/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052C62-2C01-4660-BDFA-1CB7CF54DCAC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-1849438" y="0"/>
            <a:ext cx="6400801" cy="48006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1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7825" y="5754688"/>
            <a:ext cx="4392613" cy="5414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/>
          <a:lstStyle/>
          <a:p>
            <a:pPr>
              <a:spcBef>
                <a:spcPct val="0"/>
              </a:spcBef>
            </a:pPr>
            <a:endParaRPr lang="pt-BR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1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0274FB0E-AE8C-4E17-863C-67CFBE39E950}" type="slidenum">
              <a:rPr lang="en-GB">
                <a:latin typeface="Times New Roman" panose="02020603050405020304" pitchFamily="18" charset="0"/>
                <a:cs typeface="Lucida Sans Unicode" panose="020B0602030504020204" pitchFamily="32" charset="0"/>
              </a:rPr>
            </a:fld>
            <a:endParaRPr lang="en-GB">
              <a:latin typeface="Times New Roman" panose="02020603050405020304" pitchFamily="18" charset="0"/>
              <a:cs typeface="Lucida Sans Unicode" panose="020B0602030504020204" pitchFamily="32" charset="0"/>
            </a:endParaRPr>
          </a:p>
        </p:txBody>
      </p:sp>
      <p:sp>
        <p:nvSpPr>
          <p:cNvPr id="87043" name="Text Box 1"/>
          <p:cNvSpPr txBox="1">
            <a:spLocks noChangeArrowheads="1"/>
          </p:cNvSpPr>
          <p:nvPr/>
        </p:nvSpPr>
        <p:spPr bwMode="auto">
          <a:xfrm>
            <a:off x="1003300" y="695325"/>
            <a:ext cx="484981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</a:ln>
        </p:spPr>
        <p:txBody>
          <a:bodyPr wrap="none" lIns="80165" tIns="40083" rIns="80165" bIns="40083" anchor="ctr"/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9pPr>
          </a:lstStyle>
          <a:p>
            <a:endParaRPr lang="pt-BR"/>
          </a:p>
        </p:txBody>
      </p:sp>
      <p:sp>
        <p:nvSpPr>
          <p:cNvPr id="87044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2113" cy="41021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/>
          <a:lstStyle/>
          <a:p>
            <a:pPr>
              <a:spcBef>
                <a:spcPct val="0"/>
              </a:spcBef>
            </a:pPr>
            <a:endParaRPr lang="pt-BR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1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44C42602-7648-4CCE-8BE9-12A0934C1BB8}" type="slidenum">
              <a:rPr lang="en-GB">
                <a:latin typeface="Times New Roman" panose="02020603050405020304" pitchFamily="18" charset="0"/>
                <a:cs typeface="Lucida Sans Unicode" panose="020B0602030504020204" pitchFamily="32" charset="0"/>
              </a:rPr>
            </a:fld>
            <a:endParaRPr lang="en-GB">
              <a:latin typeface="Times New Roman" panose="02020603050405020304" pitchFamily="18" charset="0"/>
              <a:cs typeface="Lucida Sans Unicode" panose="020B0602030504020204" pitchFamily="32" charset="0"/>
            </a:endParaRPr>
          </a:p>
        </p:txBody>
      </p:sp>
      <p:sp>
        <p:nvSpPr>
          <p:cNvPr id="88067" name="Text Box 1"/>
          <p:cNvSpPr txBox="1">
            <a:spLocks noChangeArrowheads="1"/>
          </p:cNvSpPr>
          <p:nvPr/>
        </p:nvSpPr>
        <p:spPr bwMode="auto">
          <a:xfrm>
            <a:off x="1003300" y="695325"/>
            <a:ext cx="484981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</a:ln>
        </p:spPr>
        <p:txBody>
          <a:bodyPr wrap="none" lIns="80165" tIns="40083" rIns="80165" bIns="40083" anchor="ctr"/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9pPr>
          </a:lstStyle>
          <a:p>
            <a:endParaRPr lang="pt-BR"/>
          </a:p>
        </p:txBody>
      </p:sp>
      <p:sp>
        <p:nvSpPr>
          <p:cNvPr id="88068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2113" cy="41021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/>
          <a:lstStyle/>
          <a:p>
            <a:pPr>
              <a:spcBef>
                <a:spcPct val="0"/>
              </a:spcBef>
            </a:pPr>
            <a:endParaRPr lang="pt-BR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8B13-97AC-4885-AFBC-C0019312638E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A619-336F-42DE-8394-C3033B56257D}" type="slidenum">
              <a:rPr lang="pt-BR" smtClean="0"/>
            </a:fld>
            <a:endParaRPr lang="pt-BR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8B13-97AC-4885-AFBC-C0019312638E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A619-336F-42DE-8394-C3033B56257D}" type="slidenum">
              <a:rPr lang="pt-BR" smtClean="0"/>
            </a:fld>
            <a:endParaRPr lang="pt-BR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8B13-97AC-4885-AFBC-C0019312638E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A619-336F-42DE-8394-C3033B56257D}" type="slidenum">
              <a:rPr lang="pt-BR" smtClean="0"/>
            </a:fld>
            <a:endParaRPr lang="pt-BR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8B13-97AC-4885-AFBC-C0019312638E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A619-336F-42DE-8394-C3033B56257D}" type="slidenum">
              <a:rPr lang="pt-BR" smtClean="0"/>
            </a:fld>
            <a:endParaRPr lang="pt-BR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  <a:endParaRPr lang="pt-BR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8B13-97AC-4885-AFBC-C0019312638E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A619-336F-42DE-8394-C3033B56257D}" type="slidenum">
              <a:rPr lang="pt-BR" smtClean="0"/>
            </a:fld>
            <a:endParaRPr lang="pt-BR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8B13-97AC-4885-AFBC-C0019312638E}" type="datetimeFigureOut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A619-336F-42DE-8394-C3033B56257D}" type="slidenum">
              <a:rPr lang="pt-BR" smtClean="0"/>
            </a:fld>
            <a:endParaRPr lang="pt-BR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Editar estilos de texto Mestre</a:t>
            </a:r>
            <a:endParaRPr lang="pt-BR" smtClean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Editar estilos de texto Mestre</a:t>
            </a:r>
            <a:endParaRPr lang="pt-BR" smtClean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8B13-97AC-4885-AFBC-C0019312638E}" type="datetimeFigureOut">
              <a:rPr lang="pt-BR" smtClean="0"/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A619-336F-42DE-8394-C3033B56257D}" type="slidenum">
              <a:rPr lang="pt-BR" smtClean="0"/>
            </a:fld>
            <a:endParaRPr lang="pt-BR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8B13-97AC-4885-AFBC-C0019312638E}" type="datetimeFigureOut">
              <a:rPr lang="pt-BR" smtClean="0"/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A619-336F-42DE-8394-C3033B56257D}" type="slidenum">
              <a:rPr lang="pt-BR" smtClean="0"/>
            </a:fld>
            <a:endParaRPr lang="pt-BR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8B13-97AC-4885-AFBC-C0019312638E}" type="datetimeFigureOut">
              <a:rPr lang="pt-BR" smtClean="0"/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A619-336F-42DE-8394-C3033B56257D}" type="slidenum">
              <a:rPr lang="pt-BR" smtClean="0"/>
            </a:fld>
            <a:endParaRPr lang="pt-BR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 smtClean="0"/>
              <a:t>Editar estilos de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Editar estilos de texto Mestre</a:t>
            </a:r>
            <a:endParaRPr lang="pt-BR" smtClean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8B13-97AC-4885-AFBC-C0019312638E}" type="datetimeFigureOut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A619-336F-42DE-8394-C3033B56257D}" type="slidenum">
              <a:rPr lang="pt-BR" smtClean="0"/>
            </a:fld>
            <a:endParaRPr lang="pt-BR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Editar estilos de texto Mestre</a:t>
            </a:r>
            <a:endParaRPr lang="pt-BR" smtClean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8B13-97AC-4885-AFBC-C0019312638E}" type="datetimeFigureOut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A619-336F-42DE-8394-C3033B56257D}" type="slidenum">
              <a:rPr lang="pt-BR" smtClean="0"/>
            </a:fld>
            <a:endParaRPr lang="pt-BR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ítulo 1025"/>
          <p:cNvSpPr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t>Clique para editar o estilo do título mestre</a:t>
            </a:r>
          </a:p>
        </p:txBody>
      </p:sp>
      <p:sp>
        <p:nvSpPr>
          <p:cNvPr id="1027" name="Espaço Reservado para Texto 1026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t>Clique para editar os estilos do texto mestre</a:t>
            </a:r>
          </a:p>
          <a:p>
            <a:pPr lvl="1"/>
            <a:r>
              <a:t>Segundo nível</a:t>
            </a:r>
          </a:p>
          <a:p>
            <a:pPr lvl="2"/>
            <a:r>
              <a:t>Terceiro nível</a:t>
            </a:r>
          </a:p>
          <a:p>
            <a:pPr lvl="3"/>
            <a:r>
              <a:t>Quarto nível</a:t>
            </a:r>
          </a:p>
          <a:p>
            <a:pPr lvl="4"/>
            <a:r>
              <a:t>Quinto nível</a:t>
            </a:r>
          </a:p>
        </p:txBody>
      </p:sp>
      <p:sp>
        <p:nvSpPr>
          <p:cNvPr id="1028" name="Espaço Reservado para Data 1027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fld id="{E3DE8B13-97AC-4885-AFBC-C0019312638E}" type="datetimeFigureOut">
              <a:rPr lang="pt-BR" smtClean="0"/>
            </a:fld>
            <a:endParaRPr lang="pt-BR"/>
          </a:p>
        </p:txBody>
      </p:sp>
      <p:sp>
        <p:nvSpPr>
          <p:cNvPr id="1029" name="Espaço Reservado para Rodapé 1028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endParaRPr lang="pt-BR"/>
          </a:p>
        </p:txBody>
      </p:sp>
      <p:sp>
        <p:nvSpPr>
          <p:cNvPr id="1030" name="Espaço Reservado para Número de Slide 1029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fld id="{48CDA619-336F-42DE-8394-C3033B56257D}" type="slidenum">
              <a:rPr lang="pt-BR" smtClean="0"/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endParaRPr lang="pt-BR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" y="188595"/>
            <a:ext cx="8719820" cy="6552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/>
          <p:cNvSpPr/>
          <p:nvPr/>
        </p:nvSpPr>
        <p:spPr>
          <a:xfrm>
            <a:off x="1323975" y="188595"/>
            <a:ext cx="6669405" cy="64623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6000" b="1" dirty="0" smtClean="0"/>
              <a:t>O </a:t>
            </a:r>
            <a:r>
              <a:rPr lang="pt-BR" sz="6000" b="1" dirty="0"/>
              <a:t>papel do </a:t>
            </a:r>
            <a:endParaRPr lang="pt-BR" sz="6000" b="1" dirty="0"/>
          </a:p>
          <a:p>
            <a:pPr algn="ctr"/>
            <a:r>
              <a:rPr lang="pt-BR" sz="6000" b="1" dirty="0"/>
              <a:t>Conselheiro</a:t>
            </a:r>
            <a:endParaRPr lang="pt-BR" sz="6000" b="1" dirty="0"/>
          </a:p>
          <a:p>
            <a:pPr algn="ctr"/>
            <a:r>
              <a:rPr lang="pt-BR" sz="6000" b="1" dirty="0"/>
              <a:t> e a importância da </a:t>
            </a:r>
            <a:br>
              <a:rPr lang="pt-BR" sz="6000" b="1" dirty="0"/>
            </a:br>
            <a:r>
              <a:rPr lang="pt-BR" sz="6000" b="1" dirty="0"/>
              <a:t>participação  </a:t>
            </a:r>
            <a:br>
              <a:rPr lang="pt-BR" sz="6000" b="1" dirty="0"/>
            </a:br>
            <a:r>
              <a:rPr lang="pt-BR" sz="6000" b="1" dirty="0"/>
              <a:t>nos Conselhos</a:t>
            </a:r>
            <a:endParaRPr lang="pt-B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pt-BR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pt-BR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79512" y="80925"/>
            <a:ext cx="8856984" cy="908720"/>
          </a:xfrm>
        </p:spPr>
        <p:style>
          <a:lnRef idx="2">
            <a:schemeClr val="accent5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br>
              <a:rPr lang="pt-BR" b="1" dirty="0" smtClean="0">
                <a:solidFill>
                  <a:schemeClr val="tx1"/>
                </a:solidFill>
              </a:rPr>
            </a:br>
            <a:br>
              <a:rPr lang="pt-BR" b="1" dirty="0" smtClean="0">
                <a:solidFill>
                  <a:schemeClr val="tx1"/>
                </a:solidFill>
              </a:rPr>
            </a:br>
            <a:r>
              <a:rPr lang="pt-BR" dirty="0" smtClean="0"/>
              <a:t>Atribuições </a:t>
            </a:r>
            <a:r>
              <a:rPr lang="pt-BR" dirty="0"/>
              <a:t>Conselheiros Conseas</a:t>
            </a:r>
            <a:br>
              <a:rPr lang="pt-BR" dirty="0"/>
            </a:br>
            <a:br>
              <a:rPr lang="pt-BR" b="1" dirty="0" smtClean="0">
                <a:solidFill>
                  <a:schemeClr val="tx1"/>
                </a:solidFill>
              </a:rPr>
            </a:br>
            <a:r>
              <a:rPr lang="pt-BR" b="1" dirty="0" smtClean="0">
                <a:solidFill>
                  <a:schemeClr val="tx1"/>
                </a:solidFill>
              </a:rPr>
              <a:t> 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0" y="989645"/>
            <a:ext cx="9036496" cy="5751723"/>
          </a:xfrm>
        </p:spPr>
        <p:txBody>
          <a:bodyPr>
            <a:normAutofit fontScale="50000"/>
          </a:bodyPr>
          <a:lstStyle/>
          <a:p>
            <a:r>
              <a:rPr lang="pt-BR" sz="3095" dirty="0" smtClean="0">
                <a:latin typeface="Arial" panose="020B0604020202020204" pitchFamily="34" charset="0"/>
                <a:cs typeface="Arial" panose="020B0604020202020204" pitchFamily="34" charset="0"/>
              </a:rPr>
              <a:t>Orientar </a:t>
            </a:r>
            <a:r>
              <a:rPr lang="pt-BR" sz="3095" dirty="0">
                <a:latin typeface="Arial" panose="020B0604020202020204" pitchFamily="34" charset="0"/>
                <a:cs typeface="Arial" panose="020B0604020202020204" pitchFamily="34" charset="0"/>
              </a:rPr>
              <a:t>a implantação de programas e projetos sociais voltados para as necessidades alimentares da população; </a:t>
            </a:r>
            <a:endParaRPr lang="pt-BR" sz="309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3095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3095" dirty="0" smtClean="0">
                <a:latin typeface="Arial" panose="020B0604020202020204" pitchFamily="34" charset="0"/>
                <a:cs typeface="Arial" panose="020B0604020202020204" pitchFamily="34" charset="0"/>
              </a:rPr>
              <a:t>Apoiar </a:t>
            </a:r>
            <a:r>
              <a:rPr lang="pt-BR" sz="3095" dirty="0">
                <a:latin typeface="Arial" panose="020B0604020202020204" pitchFamily="34" charset="0"/>
                <a:cs typeface="Arial" panose="020B0604020202020204" pitchFamily="34" charset="0"/>
              </a:rPr>
              <a:t>e incentivar programas direcionados aos produtores com destaque para os envolvidos na agricultura familiar para ampliação de áreas plantadas, bem como zelar pela </a:t>
            </a:r>
            <a:r>
              <a:rPr lang="pt-BR" sz="3095" dirty="0" smtClean="0">
                <a:latin typeface="Arial" panose="020B0604020202020204" pitchFamily="34" charset="0"/>
                <a:cs typeface="Arial" panose="020B0604020202020204" pitchFamily="34" charset="0"/>
              </a:rPr>
              <a:t>qualidade </a:t>
            </a:r>
            <a:r>
              <a:rPr lang="pt-BR" sz="3095" dirty="0">
                <a:latin typeface="Arial" panose="020B0604020202020204" pitchFamily="34" charset="0"/>
                <a:cs typeface="Arial" panose="020B0604020202020204" pitchFamily="34" charset="0"/>
              </a:rPr>
              <a:t>dos alimentos produzidos; </a:t>
            </a:r>
            <a:endParaRPr lang="pt-BR" sz="309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3095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3095" dirty="0" smtClean="0">
                <a:latin typeface="Arial" panose="020B0604020202020204" pitchFamily="34" charset="0"/>
                <a:cs typeface="Arial" panose="020B0604020202020204" pitchFamily="34" charset="0"/>
              </a:rPr>
              <a:t>Realizar</a:t>
            </a:r>
            <a:r>
              <a:rPr lang="pt-BR" sz="3095" dirty="0">
                <a:latin typeface="Arial" panose="020B0604020202020204" pitchFamily="34" charset="0"/>
                <a:cs typeface="Arial" panose="020B0604020202020204" pitchFamily="34" charset="0"/>
              </a:rPr>
              <a:t>, apoiar e incentivar a produção de estudos e pesquisas voltados para a Segurança Alimentar e Nutricional</a:t>
            </a:r>
            <a:r>
              <a:rPr lang="pt-BR" sz="3095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pt-BR" sz="3095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3095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3095" dirty="0" smtClean="0">
                <a:latin typeface="Arial" panose="020B0604020202020204" pitchFamily="34" charset="0"/>
                <a:cs typeface="Arial" panose="020B0604020202020204" pitchFamily="34" charset="0"/>
              </a:rPr>
              <a:t>Controle </a:t>
            </a:r>
            <a:r>
              <a:rPr lang="pt-BR" sz="3095" dirty="0">
                <a:latin typeface="Arial" panose="020B0604020202020204" pitchFamily="34" charset="0"/>
                <a:cs typeface="Arial" panose="020B0604020202020204" pitchFamily="34" charset="0"/>
              </a:rPr>
              <a:t>social das ações / projetos / programas de SAN; </a:t>
            </a:r>
            <a:endParaRPr lang="pt-BR" sz="309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3095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3095" dirty="0" smtClean="0">
                <a:latin typeface="Arial" panose="020B0604020202020204" pitchFamily="34" charset="0"/>
                <a:cs typeface="Arial" panose="020B0604020202020204" pitchFamily="34" charset="0"/>
              </a:rPr>
              <a:t>Articular </a:t>
            </a:r>
            <a:r>
              <a:rPr lang="pt-BR" sz="3095" dirty="0">
                <a:latin typeface="Arial" panose="020B0604020202020204" pitchFamily="34" charset="0"/>
                <a:cs typeface="Arial" panose="020B0604020202020204" pitchFamily="34" charset="0"/>
              </a:rPr>
              <a:t>o cadastro, seleção e engajamento de famílias de fora da rede sócio assistencial e/ou projetos de proteção social; </a:t>
            </a:r>
            <a:endParaRPr lang="pt-BR" sz="309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3095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3095" dirty="0" smtClean="0">
                <a:latin typeface="Arial" panose="020B0604020202020204" pitchFamily="34" charset="0"/>
                <a:cs typeface="Arial" panose="020B0604020202020204" pitchFamily="34" charset="0"/>
              </a:rPr>
              <a:t>Desenvolver </a:t>
            </a:r>
            <a:r>
              <a:rPr lang="pt-BR" sz="3095" dirty="0">
                <a:latin typeface="Arial" panose="020B0604020202020204" pitchFamily="34" charset="0"/>
                <a:cs typeface="Arial" panose="020B0604020202020204" pitchFamily="34" charset="0"/>
              </a:rPr>
              <a:t>ações voltadas para o acompanhamento e monitoramento de recursos aplicados na área de Segurança Alimentar e Nutricional</a:t>
            </a:r>
            <a:r>
              <a:rPr lang="pt-BR" sz="3095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pt-BR" sz="3095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3095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3095" dirty="0">
                <a:latin typeface="Arial" panose="020B0604020202020204" pitchFamily="34" charset="0"/>
                <a:cs typeface="Arial" panose="020B0604020202020204" pitchFamily="34" charset="0"/>
              </a:rPr>
              <a:t>Participar da promoção de campanhas voltadas para a prática de hábitos alimentares saudáveis junto à população. </a:t>
            </a:r>
            <a:endParaRPr lang="pt-BR" sz="3095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309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309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3795" y="6047740"/>
            <a:ext cx="1640205" cy="779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pt-BR" altLang="en-US" sz="2800"/>
              <a:t>Regimento Interno</a:t>
            </a:r>
            <a:br>
              <a:rPr lang="pt-BR" altLang="en-US" sz="2800"/>
            </a:br>
            <a:r>
              <a:rPr lang="pt-BR" altLang="en-US" sz="2800"/>
              <a:t> Art.3º São atribuições dos membros do conselho:</a:t>
            </a:r>
            <a:endParaRPr lang="pt-BR" altLang="en-US" sz="280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45110" y="1600200"/>
            <a:ext cx="8679815" cy="5130800"/>
          </a:xfrm>
        </p:spPr>
        <p:txBody>
          <a:bodyPr/>
          <a:p>
            <a:r>
              <a:rPr lang="pt-BR" altLang="en-US" sz="2400"/>
              <a:t> I - Comparecer às reuniões plenárias, às Câmaras temáticas ou Grupos de Trabalho para os quais forem designados, justificando as faltas quando ocorrerem no prazo de 3 (três) dias posteriores a sessão.</a:t>
            </a:r>
            <a:endParaRPr lang="pt-BR" altLang="en-US" sz="2400"/>
          </a:p>
          <a:p>
            <a:r>
              <a:rPr lang="pt-BR" altLang="en-US" sz="2400"/>
              <a:t> II - Propor a criação de grupos de trabalho, bem como indicar nomes para sua integração;</a:t>
            </a:r>
            <a:endParaRPr lang="pt-BR" altLang="en-US" sz="2400"/>
          </a:p>
          <a:p>
            <a:r>
              <a:rPr lang="pt-BR" altLang="en-US" sz="2400"/>
              <a:t> III - Deliberar por escrito sobre propostas apresentadas, indicando sempre o caráter da liberação que propõem.</a:t>
            </a:r>
            <a:endParaRPr lang="pt-BR" altLang="en-US" sz="2400"/>
          </a:p>
          <a:p>
            <a:r>
              <a:rPr lang="pt-BR" altLang="en-US" sz="2400"/>
              <a:t> IV - Exercer outras atividades que lhes sejam atribuídas pelo Conselho com anuência do Presidente.</a:t>
            </a:r>
            <a:endParaRPr lang="pt-BR" altLang="en-US" sz="2400"/>
          </a:p>
          <a:p>
            <a:r>
              <a:rPr lang="pt-BR" altLang="en-US" sz="2400"/>
              <a:t> V - Discutir e votar assuntos debatidos no plenário.</a:t>
            </a:r>
            <a:endParaRPr lang="pt-BR" altLang="en-US" sz="2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24936" cy="850106"/>
          </a:xfrm>
        </p:spPr>
        <p:style>
          <a:lnRef idx="2">
            <a:schemeClr val="accent5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pt-BR" dirty="0" smtClean="0">
                <a:solidFill>
                  <a:schemeClr val="tx1"/>
                </a:solidFill>
              </a:rPr>
            </a:br>
            <a:r>
              <a:rPr lang="pt-BR" dirty="0" smtClean="0">
                <a:solidFill>
                  <a:schemeClr val="tx1"/>
                </a:solidFill>
              </a:rPr>
              <a:t>Como fazemos o Controle Social?</a:t>
            </a:r>
            <a:br>
              <a:rPr lang="pt-BR" dirty="0">
                <a:solidFill>
                  <a:schemeClr val="tx1"/>
                </a:solidFill>
              </a:rPr>
            </a:b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340768"/>
            <a:ext cx="8250072" cy="514116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BR" b="1" dirty="0" smtClean="0"/>
              <a:t>Através da participação:</a:t>
            </a:r>
            <a:endParaRPr lang="pt-BR" b="1" dirty="0" smtClean="0"/>
          </a:p>
          <a:p>
            <a:pPr marL="0" indent="0">
              <a:buNone/>
            </a:pPr>
            <a:r>
              <a:rPr lang="pt-BR" dirty="0" smtClean="0"/>
              <a:t>- Conselhos </a:t>
            </a:r>
            <a:r>
              <a:rPr lang="pt-BR" dirty="0"/>
              <a:t>de políticas </a:t>
            </a:r>
            <a:r>
              <a:rPr lang="pt-BR" dirty="0" smtClean="0"/>
              <a:t>públicas;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- Comissões; 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- Comitês Gestores; </a:t>
            </a:r>
            <a:endParaRPr lang="pt-BR" dirty="0" smtClean="0"/>
          </a:p>
          <a:p>
            <a:pPr marL="0" indent="0">
              <a:buFontTx/>
              <a:buNone/>
            </a:pPr>
            <a:r>
              <a:rPr lang="pt-BR" dirty="0" smtClean="0"/>
              <a:t>- Audiências Públicas;</a:t>
            </a:r>
            <a:endParaRPr lang="pt-BR" dirty="0" smtClean="0"/>
          </a:p>
          <a:p>
            <a:pPr marL="0" indent="0">
              <a:buFontTx/>
              <a:buNone/>
            </a:pPr>
            <a:r>
              <a:rPr lang="pt-BR" dirty="0" smtClean="0"/>
              <a:t>- Capacitações; 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- Conferências; 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- Seminários; 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- Referendos; 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- Fóruns; etc.). </a:t>
            </a:r>
            <a:endParaRPr lang="pt-BR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672" y="5085184"/>
            <a:ext cx="2952328" cy="174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24936" cy="850106"/>
          </a:xfrm>
        </p:spPr>
        <p:style>
          <a:lnRef idx="2">
            <a:schemeClr val="accent5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pt-BR" dirty="0" smtClean="0">
                <a:solidFill>
                  <a:schemeClr val="tx1"/>
                </a:solidFill>
              </a:rPr>
            </a:br>
            <a:r>
              <a:rPr lang="pt-BR" dirty="0"/>
              <a:t>Regimento Interno do conselho </a:t>
            </a:r>
            <a:br>
              <a:rPr lang="pt-BR" dirty="0">
                <a:solidFill>
                  <a:schemeClr val="tx1"/>
                </a:solidFill>
              </a:rPr>
            </a:b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340768"/>
            <a:ext cx="8250072" cy="51411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4000" dirty="0" smtClean="0"/>
              <a:t>DEFINE, </a:t>
            </a:r>
            <a:r>
              <a:rPr lang="pt-BR" sz="4000" dirty="0"/>
              <a:t>entre outros, a finalidade, composição, competências e funcionamento do conselho. Define, por exemplo, se o conselho irá atuar por meio de câmaras temáticas ou comissões permanentes ou temporárias. </a:t>
            </a:r>
            <a:endParaRPr lang="pt-BR" sz="4000" b="1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1225" y="5720080"/>
            <a:ext cx="1882775" cy="1106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008112"/>
          </a:xfrm>
        </p:spPr>
        <p:style>
          <a:lnRef idx="2">
            <a:schemeClr val="accent5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t-BR" sz="3600" b="1" dirty="0" smtClean="0">
                <a:solidFill>
                  <a:schemeClr val="tx1"/>
                </a:solidFill>
              </a:rPr>
              <a:t>O que muda com a participação?</a:t>
            </a:r>
            <a:endParaRPr lang="pt-BR" sz="3600" b="1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>
            <a:noAutofit/>
          </a:bodyPr>
          <a:lstStyle/>
          <a:p>
            <a:r>
              <a:rPr lang="pt-BR" sz="2400" dirty="0"/>
              <a:t>H</a:t>
            </a:r>
            <a:r>
              <a:rPr lang="pt-BR" sz="2400" dirty="0" smtClean="0"/>
              <a:t>á um fortalecimento </a:t>
            </a:r>
            <a:r>
              <a:rPr lang="pt-BR" sz="2400" dirty="0"/>
              <a:t>da autonomia dos municípios e da intervenção </a:t>
            </a:r>
            <a:r>
              <a:rPr lang="pt-BR" sz="2400" dirty="0" smtClean="0"/>
              <a:t>social; </a:t>
            </a:r>
            <a:endParaRPr lang="pt-BR" sz="2400" dirty="0" smtClean="0"/>
          </a:p>
          <a:p>
            <a:r>
              <a:rPr lang="pt-BR" sz="2400" dirty="0"/>
              <a:t>M</a:t>
            </a:r>
            <a:r>
              <a:rPr lang="pt-BR" sz="2400" dirty="0" smtClean="0"/>
              <a:t>udanças </a:t>
            </a:r>
            <a:r>
              <a:rPr lang="pt-BR" sz="2400" dirty="0"/>
              <a:t>no modo de pensar e agir dos cidadãos, </a:t>
            </a:r>
            <a:r>
              <a:rPr lang="pt-BR" sz="2400" dirty="0" smtClean="0"/>
              <a:t>que entendem a importância </a:t>
            </a:r>
            <a:r>
              <a:rPr lang="pt-BR" sz="2400" dirty="0"/>
              <a:t>de sua colaboração na política do seu Município, </a:t>
            </a:r>
            <a:r>
              <a:rPr lang="pt-BR" sz="2400" dirty="0" smtClean="0"/>
              <a:t>tendo condições para </a:t>
            </a:r>
            <a:r>
              <a:rPr lang="pt-BR" sz="2400" dirty="0"/>
              <a:t>intervir na deliberação de seus interesses frente ao </a:t>
            </a:r>
            <a:r>
              <a:rPr lang="pt-BR" sz="2400" dirty="0" smtClean="0"/>
              <a:t>Estado; </a:t>
            </a:r>
            <a:endParaRPr lang="pt-BR" sz="2400" dirty="0" smtClean="0"/>
          </a:p>
          <a:p>
            <a:r>
              <a:rPr lang="pt-BR" sz="2400" dirty="0" smtClean="0"/>
              <a:t>Aprimora o debate </a:t>
            </a:r>
            <a:r>
              <a:rPr lang="pt-BR" sz="2400" dirty="0"/>
              <a:t>da democracia e o desenvolvimento das politicas </a:t>
            </a:r>
            <a:r>
              <a:rPr lang="pt-BR" sz="2400" dirty="0" smtClean="0"/>
              <a:t>públicas</a:t>
            </a:r>
            <a:r>
              <a:rPr lang="pt-BR" sz="2400" dirty="0"/>
              <a:t>. </a:t>
            </a:r>
            <a:endParaRPr lang="pt-BR" sz="2400" dirty="0" smtClean="0"/>
          </a:p>
          <a:p>
            <a:pPr marL="0" indent="0">
              <a:buNone/>
            </a:pPr>
            <a:endParaRPr lang="pt-BR" sz="2400" dirty="0" smtClean="0"/>
          </a:p>
          <a:p>
            <a:pPr marL="0" indent="0" algn="ctr">
              <a:buNone/>
            </a:pPr>
            <a:r>
              <a:rPr lang="pt-BR" sz="2400" dirty="0" smtClean="0"/>
              <a:t> “A </a:t>
            </a:r>
            <a:r>
              <a:rPr lang="pt-BR" sz="2400" dirty="0"/>
              <a:t>participação social na gestão pública municipal deve ser utilizada como um meio de influenciar e contribuir na construção das políticas públicas locais, através da relação entre os diversos atores sociais e o </a:t>
            </a:r>
            <a:r>
              <a:rPr lang="pt-BR" sz="2400" dirty="0" smtClean="0"/>
              <a:t>Estado”.</a:t>
            </a:r>
            <a:endParaRPr lang="pt-BR" sz="2400" dirty="0"/>
          </a:p>
          <a:p>
            <a:pPr algn="ctr"/>
            <a:endParaRPr lang="pt-BR" sz="2400" dirty="0" smtClean="0"/>
          </a:p>
          <a:p>
            <a:pPr marL="0" indent="0">
              <a:buNone/>
            </a:pPr>
            <a:r>
              <a:rPr lang="pt-BR" sz="2400" dirty="0" smtClean="0"/>
              <a:t>   </a:t>
            </a:r>
            <a:endParaRPr lang="pt-BR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5110" y="6108065"/>
            <a:ext cx="1278890" cy="718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265" y="116840"/>
            <a:ext cx="8525510" cy="864235"/>
          </a:xfrm>
        </p:spPr>
        <p:style>
          <a:lnRef idx="2">
            <a:schemeClr val="accent5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t-BR" b="1" dirty="0">
                <a:solidFill>
                  <a:schemeClr val="tx1"/>
                </a:solidFill>
              </a:rPr>
              <a:t>E</a:t>
            </a:r>
            <a:r>
              <a:rPr lang="pt-BR" b="1" dirty="0" smtClean="0">
                <a:solidFill>
                  <a:schemeClr val="tx1"/>
                </a:solidFill>
              </a:rPr>
              <a:t>mpoderamento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73685" y="998855"/>
            <a:ext cx="8684260" cy="5670550"/>
          </a:xfrm>
        </p:spPr>
        <p:txBody>
          <a:bodyPr>
            <a:normAutofit lnSpcReduction="20000"/>
          </a:bodyPr>
          <a:lstStyle/>
          <a:p>
            <a:pPr marL="0" indent="0">
              <a:buNone/>
            </a:pPr>
            <a:r>
              <a:rPr lang="pt-BR" dirty="0"/>
              <a:t>C</a:t>
            </a:r>
            <a:r>
              <a:rPr lang="pt-BR" dirty="0" smtClean="0"/>
              <a:t>om </a:t>
            </a:r>
            <a:r>
              <a:rPr lang="pt-BR" dirty="0"/>
              <a:t>o pleno funcionamento dos Conselhos Municipais, empodera-se a governança local (interação entre o governo e a sociedade sob uma ótima democrática) e redefine-se a cultura política brasileira, sendo imprescindível o esforço da população </a:t>
            </a:r>
            <a:r>
              <a:rPr lang="pt-BR" b="1" dirty="0"/>
              <a:t>em fazer parte do processo decisório nas políticas públicas, fortalecendo a cidadania, com tomada de decisões, controle dos recursos públicos, respeito aos princípios que regem a Administração Pública e defesa da qualidade de vida de todos os cidadãos</a:t>
            </a:r>
            <a:r>
              <a:rPr lang="pt-BR" b="1" dirty="0" smtClean="0"/>
              <a:t>.</a:t>
            </a:r>
            <a:endParaRPr lang="pt-BR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315" y="5839460"/>
            <a:ext cx="2051685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Funcionamento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P</a:t>
            </a:r>
            <a:r>
              <a:rPr lang="pt-BR" dirty="0" smtClean="0"/>
              <a:t>ara o adequado funcionamento dos conselhos e para que os conselheiros desempenhem seu papel com efetividade, é necessário que sejam garantidas as estruturas e o apoio para a realização de suas atividades, por exemplo, custeio de locomoção, formação, hospedagens e assessoria técnica quando necessárias.</a:t>
            </a:r>
            <a:endParaRPr lang="pt-B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672" y="5517232"/>
            <a:ext cx="2952328" cy="1309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864096"/>
          </a:xfrm>
        </p:spPr>
        <p:style>
          <a:lnRef idx="2">
            <a:schemeClr val="accent5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t-BR" sz="2400" b="1" dirty="0" smtClean="0">
                <a:solidFill>
                  <a:schemeClr val="tx1"/>
                </a:solidFill>
              </a:rPr>
              <a:t>O que chama a atenção nos Conselhos e nas Políticas Públicas?</a:t>
            </a:r>
            <a:endParaRPr lang="pt-BR" sz="2400" b="1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760640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pt-BR" sz="2400" dirty="0" smtClean="0"/>
              <a:t>Necessidade de ações concretas entre as políticas públicas  (Federal, Estaduais e Municipais); </a:t>
            </a:r>
            <a:endParaRPr lang="pt-BR" sz="2400" dirty="0" smtClean="0"/>
          </a:p>
          <a:p>
            <a:pPr>
              <a:buFontTx/>
              <a:buChar char="-"/>
            </a:pPr>
            <a:r>
              <a:rPr lang="pt-BR" sz="2400" dirty="0" smtClean="0"/>
              <a:t>Conhecimento das dimensões das problemáticas;</a:t>
            </a:r>
            <a:endParaRPr lang="pt-BR" sz="2400" dirty="0" smtClean="0"/>
          </a:p>
          <a:p>
            <a:pPr>
              <a:buFontTx/>
              <a:buChar char="-"/>
            </a:pPr>
            <a:r>
              <a:rPr lang="pt-BR" sz="2400" dirty="0" smtClean="0"/>
              <a:t> Fragmentação e desarticulação; </a:t>
            </a:r>
            <a:endParaRPr lang="pt-BR" sz="2400" dirty="0" smtClean="0"/>
          </a:p>
          <a:p>
            <a:pPr>
              <a:buFontTx/>
              <a:buChar char="-"/>
            </a:pPr>
            <a:r>
              <a:rPr lang="pt-BR" sz="2400" dirty="0" smtClean="0"/>
              <a:t>Aprofundamento necessários nas legislações vigentes;</a:t>
            </a:r>
            <a:endParaRPr lang="pt-BR" sz="2400" dirty="0" smtClean="0"/>
          </a:p>
          <a:p>
            <a:pPr>
              <a:buFontTx/>
              <a:buChar char="-"/>
            </a:pPr>
            <a:r>
              <a:rPr lang="pt-BR" sz="2400" dirty="0" smtClean="0"/>
              <a:t>Avaliação, acompanhamento e monitoramentos dos programas de atendimento;</a:t>
            </a:r>
            <a:endParaRPr lang="pt-BR" sz="2400" dirty="0" smtClean="0"/>
          </a:p>
          <a:p>
            <a:pPr>
              <a:buFontTx/>
              <a:buChar char="-"/>
            </a:pPr>
            <a:r>
              <a:rPr lang="pt-BR" sz="2400" dirty="0" smtClean="0"/>
              <a:t>Pouca participação da sociedade civil;</a:t>
            </a:r>
            <a:endParaRPr lang="pt-BR" sz="2400" dirty="0" smtClean="0"/>
          </a:p>
          <a:p>
            <a:pPr>
              <a:buFontTx/>
              <a:buChar char="-"/>
            </a:pPr>
            <a:r>
              <a:rPr lang="pt-BR" sz="2400" dirty="0" smtClean="0"/>
              <a:t>Visão de alguns gestores, que não aceitam opiniões e ou acompanhamento por parte dos conselhos;</a:t>
            </a:r>
            <a:endParaRPr lang="pt-BR" sz="2400" dirty="0" smtClean="0"/>
          </a:p>
          <a:p>
            <a:pPr>
              <a:buFontTx/>
              <a:buChar char="-"/>
            </a:pPr>
            <a:r>
              <a:rPr lang="pt-BR" sz="2400" dirty="0" smtClean="0"/>
              <a:t>Vagas da sociedade civil ocupadas ou de conselhos escolhidas pelo poder público apenas;</a:t>
            </a:r>
            <a:endParaRPr lang="pt-BR" sz="2400" dirty="0" smtClean="0"/>
          </a:p>
          <a:p>
            <a:pPr>
              <a:buFontTx/>
              <a:buChar char="-"/>
            </a:pPr>
            <a:r>
              <a:rPr lang="pt-BR" sz="2400" dirty="0" smtClean="0"/>
              <a:t>Municipalização do atendimento com demanda financeira insuficiente.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1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23875"/>
            <a:ext cx="9144000" cy="641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54000"/>
            <a:ext cx="7543800" cy="1749425"/>
          </a:xfrm>
        </p:spPr>
        <p:txBody>
          <a:bodyPr lIns="89991" tIns="46795" rIns="89991" bIns="46795" rtlCol="0" anchor="t">
            <a:normAutofit/>
          </a:bodyPr>
          <a:lstStyle/>
          <a:p>
            <a:pPr marL="0" indent="0" fontAlgn="auto">
              <a:lnSpc>
                <a:spcPct val="93000"/>
              </a:lnSpc>
              <a:spcBef>
                <a:spcPts val="790"/>
              </a:spcBef>
              <a:spcAft>
                <a:spcPts val="0"/>
              </a:spcAft>
              <a:buClr>
                <a:srgbClr val="CC99FF"/>
              </a:buClr>
              <a:buSzPct val="80000"/>
              <a:buNone/>
              <a:tabLst>
                <a:tab pos="910590" algn="l"/>
                <a:tab pos="1824990" algn="l"/>
                <a:tab pos="2739390" algn="l"/>
                <a:tab pos="3653790" algn="l"/>
                <a:tab pos="4568190" algn="l"/>
                <a:tab pos="5482590" algn="l"/>
                <a:tab pos="6396355" algn="l"/>
                <a:tab pos="7310755" algn="l"/>
                <a:tab pos="8225155" algn="l"/>
                <a:tab pos="9139555" algn="l"/>
                <a:tab pos="10053955" algn="l"/>
              </a:tabLst>
              <a:defRPr/>
            </a:pPr>
            <a:r>
              <a:rPr lang="pt-BR" sz="4900" b="1" dirty="0" smtClean="0"/>
              <a:t>    A </a:t>
            </a:r>
            <a:r>
              <a:rPr lang="pt-BR" sz="4900" b="1" dirty="0"/>
              <a:t>quem cabe o dever?</a:t>
            </a:r>
            <a:endParaRPr lang="en-GB" sz="4900" b="1" dirty="0">
              <a:solidFill>
                <a:srgbClr val="CC0066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ChangeArrowheads="1"/>
          </p:cNvSpPr>
          <p:nvPr/>
        </p:nvSpPr>
        <p:spPr bwMode="auto">
          <a:xfrm>
            <a:off x="107504" y="116632"/>
            <a:ext cx="8928992" cy="1008112"/>
          </a:xfrm>
          <a:prstGeom prst="rect">
            <a:avLst/>
          </a:prstGeom>
        </p:spPr>
        <p:style>
          <a:lnRef idx="2">
            <a:schemeClr val="accent5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wrap="none" lIns="81639" tIns="42452" rIns="81639" bIns="42452" anchor="ctr"/>
          <a:lstStyle>
            <a:lvl1pPr>
              <a:tabLst>
                <a:tab pos="0" algn="l"/>
                <a:tab pos="404495" algn="l"/>
                <a:tab pos="812800" algn="l"/>
                <a:tab pos="1220470" algn="l"/>
                <a:tab pos="1626870" algn="l"/>
                <a:tab pos="2035175" algn="l"/>
                <a:tab pos="2442845" algn="l"/>
                <a:tab pos="2851150" algn="l"/>
                <a:tab pos="3257550" algn="l"/>
                <a:tab pos="3665220" algn="l"/>
                <a:tab pos="4073525" algn="l"/>
                <a:tab pos="4479925" algn="l"/>
                <a:tab pos="4887595" algn="l"/>
                <a:tab pos="5295900" algn="l"/>
                <a:tab pos="5703570" algn="l"/>
                <a:tab pos="6109970" algn="l"/>
                <a:tab pos="6518275" algn="l"/>
                <a:tab pos="6925945" algn="l"/>
                <a:tab pos="7332345" algn="l"/>
                <a:tab pos="7740650" algn="l"/>
                <a:tab pos="8148320" algn="l"/>
                <a:tab pos="8535670" algn="l"/>
              </a:tabLst>
              <a:defRPr>
                <a:solidFill>
                  <a:schemeClr val="tx1"/>
                </a:solidFill>
                <a:latin typeface="Calibri" panose="020F0502020204030204" charset="0"/>
              </a:defRPr>
            </a:lvl1pPr>
            <a:lvl2pPr marL="742950" indent="-285750">
              <a:tabLst>
                <a:tab pos="0" algn="l"/>
                <a:tab pos="404495" algn="l"/>
                <a:tab pos="812800" algn="l"/>
                <a:tab pos="1220470" algn="l"/>
                <a:tab pos="1626870" algn="l"/>
                <a:tab pos="2035175" algn="l"/>
                <a:tab pos="2442845" algn="l"/>
                <a:tab pos="2851150" algn="l"/>
                <a:tab pos="3257550" algn="l"/>
                <a:tab pos="3665220" algn="l"/>
                <a:tab pos="4073525" algn="l"/>
                <a:tab pos="4479925" algn="l"/>
                <a:tab pos="4887595" algn="l"/>
                <a:tab pos="5295900" algn="l"/>
                <a:tab pos="5703570" algn="l"/>
                <a:tab pos="6109970" algn="l"/>
                <a:tab pos="6518275" algn="l"/>
                <a:tab pos="6925945" algn="l"/>
                <a:tab pos="7332345" algn="l"/>
                <a:tab pos="7740650" algn="l"/>
                <a:tab pos="8148320" algn="l"/>
                <a:tab pos="8535670" algn="l"/>
              </a:tabLst>
              <a:defRPr>
                <a:solidFill>
                  <a:schemeClr val="tx1"/>
                </a:solidFill>
                <a:latin typeface="Calibri" panose="020F0502020204030204" charset="0"/>
              </a:defRPr>
            </a:lvl2pPr>
            <a:lvl3pPr marL="1143000" indent="-228600">
              <a:tabLst>
                <a:tab pos="0" algn="l"/>
                <a:tab pos="404495" algn="l"/>
                <a:tab pos="812800" algn="l"/>
                <a:tab pos="1220470" algn="l"/>
                <a:tab pos="1626870" algn="l"/>
                <a:tab pos="2035175" algn="l"/>
                <a:tab pos="2442845" algn="l"/>
                <a:tab pos="2851150" algn="l"/>
                <a:tab pos="3257550" algn="l"/>
                <a:tab pos="3665220" algn="l"/>
                <a:tab pos="4073525" algn="l"/>
                <a:tab pos="4479925" algn="l"/>
                <a:tab pos="4887595" algn="l"/>
                <a:tab pos="5295900" algn="l"/>
                <a:tab pos="5703570" algn="l"/>
                <a:tab pos="6109970" algn="l"/>
                <a:tab pos="6518275" algn="l"/>
                <a:tab pos="6925945" algn="l"/>
                <a:tab pos="7332345" algn="l"/>
                <a:tab pos="7740650" algn="l"/>
                <a:tab pos="8148320" algn="l"/>
                <a:tab pos="8535670" algn="l"/>
              </a:tabLst>
              <a:defRPr>
                <a:solidFill>
                  <a:schemeClr val="tx1"/>
                </a:solidFill>
                <a:latin typeface="Calibri" panose="020F0502020204030204" charset="0"/>
              </a:defRPr>
            </a:lvl3pPr>
            <a:lvl4pPr marL="1600200" indent="-228600">
              <a:tabLst>
                <a:tab pos="0" algn="l"/>
                <a:tab pos="404495" algn="l"/>
                <a:tab pos="812800" algn="l"/>
                <a:tab pos="1220470" algn="l"/>
                <a:tab pos="1626870" algn="l"/>
                <a:tab pos="2035175" algn="l"/>
                <a:tab pos="2442845" algn="l"/>
                <a:tab pos="2851150" algn="l"/>
                <a:tab pos="3257550" algn="l"/>
                <a:tab pos="3665220" algn="l"/>
                <a:tab pos="4073525" algn="l"/>
                <a:tab pos="4479925" algn="l"/>
                <a:tab pos="4887595" algn="l"/>
                <a:tab pos="5295900" algn="l"/>
                <a:tab pos="5703570" algn="l"/>
                <a:tab pos="6109970" algn="l"/>
                <a:tab pos="6518275" algn="l"/>
                <a:tab pos="6925945" algn="l"/>
                <a:tab pos="7332345" algn="l"/>
                <a:tab pos="7740650" algn="l"/>
                <a:tab pos="8148320" algn="l"/>
                <a:tab pos="8535670" algn="l"/>
              </a:tabLst>
              <a:defRPr>
                <a:solidFill>
                  <a:schemeClr val="tx1"/>
                </a:solidFill>
                <a:latin typeface="Calibri" panose="020F0502020204030204" charset="0"/>
              </a:defRPr>
            </a:lvl4pPr>
            <a:lvl5pPr marL="2057400" indent="-228600">
              <a:tabLst>
                <a:tab pos="0" algn="l"/>
                <a:tab pos="404495" algn="l"/>
                <a:tab pos="812800" algn="l"/>
                <a:tab pos="1220470" algn="l"/>
                <a:tab pos="1626870" algn="l"/>
                <a:tab pos="2035175" algn="l"/>
                <a:tab pos="2442845" algn="l"/>
                <a:tab pos="2851150" algn="l"/>
                <a:tab pos="3257550" algn="l"/>
                <a:tab pos="3665220" algn="l"/>
                <a:tab pos="4073525" algn="l"/>
                <a:tab pos="4479925" algn="l"/>
                <a:tab pos="4887595" algn="l"/>
                <a:tab pos="5295900" algn="l"/>
                <a:tab pos="5703570" algn="l"/>
                <a:tab pos="6109970" algn="l"/>
                <a:tab pos="6518275" algn="l"/>
                <a:tab pos="6925945" algn="l"/>
                <a:tab pos="7332345" algn="l"/>
                <a:tab pos="7740650" algn="l"/>
                <a:tab pos="8148320" algn="l"/>
                <a:tab pos="8535670" algn="l"/>
              </a:tabLst>
              <a:defRPr>
                <a:solidFill>
                  <a:schemeClr val="tx1"/>
                </a:solidFill>
                <a:latin typeface="Calibri" panose="020F050202020403020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04495" algn="l"/>
                <a:tab pos="812800" algn="l"/>
                <a:tab pos="1220470" algn="l"/>
                <a:tab pos="1626870" algn="l"/>
                <a:tab pos="2035175" algn="l"/>
                <a:tab pos="2442845" algn="l"/>
                <a:tab pos="2851150" algn="l"/>
                <a:tab pos="3257550" algn="l"/>
                <a:tab pos="3665220" algn="l"/>
                <a:tab pos="4073525" algn="l"/>
                <a:tab pos="4479925" algn="l"/>
                <a:tab pos="4887595" algn="l"/>
                <a:tab pos="5295900" algn="l"/>
                <a:tab pos="5703570" algn="l"/>
                <a:tab pos="6109970" algn="l"/>
                <a:tab pos="6518275" algn="l"/>
                <a:tab pos="6925945" algn="l"/>
                <a:tab pos="7332345" algn="l"/>
                <a:tab pos="7740650" algn="l"/>
                <a:tab pos="8148320" algn="l"/>
                <a:tab pos="8535670" algn="l"/>
              </a:tabLst>
              <a:defRPr>
                <a:solidFill>
                  <a:schemeClr val="tx1"/>
                </a:solidFill>
                <a:latin typeface="Calibri" panose="020F050202020403020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04495" algn="l"/>
                <a:tab pos="812800" algn="l"/>
                <a:tab pos="1220470" algn="l"/>
                <a:tab pos="1626870" algn="l"/>
                <a:tab pos="2035175" algn="l"/>
                <a:tab pos="2442845" algn="l"/>
                <a:tab pos="2851150" algn="l"/>
                <a:tab pos="3257550" algn="l"/>
                <a:tab pos="3665220" algn="l"/>
                <a:tab pos="4073525" algn="l"/>
                <a:tab pos="4479925" algn="l"/>
                <a:tab pos="4887595" algn="l"/>
                <a:tab pos="5295900" algn="l"/>
                <a:tab pos="5703570" algn="l"/>
                <a:tab pos="6109970" algn="l"/>
                <a:tab pos="6518275" algn="l"/>
                <a:tab pos="6925945" algn="l"/>
                <a:tab pos="7332345" algn="l"/>
                <a:tab pos="7740650" algn="l"/>
                <a:tab pos="8148320" algn="l"/>
                <a:tab pos="8535670" algn="l"/>
              </a:tabLst>
              <a:defRPr>
                <a:solidFill>
                  <a:schemeClr val="tx1"/>
                </a:solidFill>
                <a:latin typeface="Calibri" panose="020F050202020403020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04495" algn="l"/>
                <a:tab pos="812800" algn="l"/>
                <a:tab pos="1220470" algn="l"/>
                <a:tab pos="1626870" algn="l"/>
                <a:tab pos="2035175" algn="l"/>
                <a:tab pos="2442845" algn="l"/>
                <a:tab pos="2851150" algn="l"/>
                <a:tab pos="3257550" algn="l"/>
                <a:tab pos="3665220" algn="l"/>
                <a:tab pos="4073525" algn="l"/>
                <a:tab pos="4479925" algn="l"/>
                <a:tab pos="4887595" algn="l"/>
                <a:tab pos="5295900" algn="l"/>
                <a:tab pos="5703570" algn="l"/>
                <a:tab pos="6109970" algn="l"/>
                <a:tab pos="6518275" algn="l"/>
                <a:tab pos="6925945" algn="l"/>
                <a:tab pos="7332345" algn="l"/>
                <a:tab pos="7740650" algn="l"/>
                <a:tab pos="8148320" algn="l"/>
                <a:tab pos="8535670" algn="l"/>
              </a:tabLst>
              <a:defRPr>
                <a:solidFill>
                  <a:schemeClr val="tx1"/>
                </a:solidFill>
                <a:latin typeface="Calibri" panose="020F050202020403020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04495" algn="l"/>
                <a:tab pos="812800" algn="l"/>
                <a:tab pos="1220470" algn="l"/>
                <a:tab pos="1626870" algn="l"/>
                <a:tab pos="2035175" algn="l"/>
                <a:tab pos="2442845" algn="l"/>
                <a:tab pos="2851150" algn="l"/>
                <a:tab pos="3257550" algn="l"/>
                <a:tab pos="3665220" algn="l"/>
                <a:tab pos="4073525" algn="l"/>
                <a:tab pos="4479925" algn="l"/>
                <a:tab pos="4887595" algn="l"/>
                <a:tab pos="5295900" algn="l"/>
                <a:tab pos="5703570" algn="l"/>
                <a:tab pos="6109970" algn="l"/>
                <a:tab pos="6518275" algn="l"/>
                <a:tab pos="6925945" algn="l"/>
                <a:tab pos="7332345" algn="l"/>
                <a:tab pos="7740650" algn="l"/>
                <a:tab pos="8148320" algn="l"/>
                <a:tab pos="8535670" algn="l"/>
              </a:tabLst>
              <a:defRPr>
                <a:solidFill>
                  <a:schemeClr val="tx1"/>
                </a:solidFill>
                <a:latin typeface="Calibri" panose="020F0502020204030204" charset="0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en-GB" sz="5400" b="1" dirty="0"/>
              <a:t>Poder Público</a:t>
            </a:r>
            <a:endParaRPr lang="en-GB" sz="5400" b="1" dirty="0"/>
          </a:p>
        </p:txBody>
      </p:sp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4571999" y="771525"/>
            <a:ext cx="3888433" cy="5764211"/>
          </a:xfrm>
          <a:prstGeom prst="rect">
            <a:avLst/>
          </a:prstGeom>
          <a:noFill/>
          <a:ln w="9525">
            <a:noFill/>
            <a:round/>
          </a:ln>
        </p:spPr>
        <p:txBody>
          <a:bodyPr wrap="square" lIns="81639" tIns="42452" rIns="81639" bIns="42452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tabLst>
                <a:tab pos="0" algn="l"/>
                <a:tab pos="405765" algn="l"/>
                <a:tab pos="813435" algn="l"/>
                <a:tab pos="1221105" algn="l"/>
                <a:tab pos="1628140" algn="l"/>
                <a:tab pos="2035810" algn="l"/>
                <a:tab pos="2443480" algn="l"/>
                <a:tab pos="2851150" algn="l"/>
                <a:tab pos="3258185" algn="l"/>
                <a:tab pos="3665855" algn="l"/>
                <a:tab pos="4073525" algn="l"/>
                <a:tab pos="4481195" algn="l"/>
                <a:tab pos="4888865" algn="l"/>
                <a:tab pos="5295900" algn="l"/>
                <a:tab pos="5703570" algn="l"/>
                <a:tab pos="6111240" algn="l"/>
                <a:tab pos="6518910" algn="l"/>
                <a:tab pos="6925945" algn="l"/>
                <a:tab pos="7333615" algn="l"/>
                <a:tab pos="7741285" algn="l"/>
                <a:tab pos="8148955" algn="l"/>
              </a:tabLst>
              <a:defRPr/>
            </a:pPr>
            <a:endParaRPr lang="pt-BR" sz="3300" i="1" dirty="0">
              <a:latin typeface="+mj-lt"/>
              <a:cs typeface="Lucida Sans Unicode" panose="020B0602030504020204" pitchFamily="32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tabLst>
                <a:tab pos="0" algn="l"/>
                <a:tab pos="405765" algn="l"/>
                <a:tab pos="813435" algn="l"/>
                <a:tab pos="1221105" algn="l"/>
                <a:tab pos="1628140" algn="l"/>
                <a:tab pos="2035810" algn="l"/>
                <a:tab pos="2443480" algn="l"/>
                <a:tab pos="2851150" algn="l"/>
                <a:tab pos="3258185" algn="l"/>
                <a:tab pos="3665855" algn="l"/>
                <a:tab pos="4073525" algn="l"/>
                <a:tab pos="4481195" algn="l"/>
                <a:tab pos="4888865" algn="l"/>
                <a:tab pos="5295900" algn="l"/>
                <a:tab pos="5703570" algn="l"/>
                <a:tab pos="6111240" algn="l"/>
                <a:tab pos="6518910" algn="l"/>
                <a:tab pos="6925945" algn="l"/>
                <a:tab pos="7333615" algn="l"/>
                <a:tab pos="7741285" algn="l"/>
                <a:tab pos="8148955" algn="l"/>
              </a:tabLst>
              <a:defRPr/>
            </a:pPr>
            <a:r>
              <a:rPr lang="pt-BR" sz="4800" dirty="0">
                <a:latin typeface="+mj-lt"/>
                <a:cs typeface="Lucida Sans Unicode" panose="020B0602030504020204" pitchFamily="32" charset="0"/>
              </a:rPr>
              <a:t>O poder público deve adotar as políticas e ações que se façam </a:t>
            </a:r>
            <a:r>
              <a:rPr lang="pt-BR" sz="4800" dirty="0" smtClean="0">
                <a:latin typeface="+mj-lt"/>
                <a:cs typeface="Lucida Sans Unicode" panose="020B0602030504020204" pitchFamily="32" charset="0"/>
              </a:rPr>
              <a:t>necessárias</a:t>
            </a:r>
            <a:endParaRPr lang="en-GB" sz="4800" dirty="0">
              <a:solidFill>
                <a:srgbClr val="006600"/>
              </a:solidFill>
              <a:cs typeface="Lucida Sans Unicode" panose="020B0602030504020204" pitchFamily="32" charset="0"/>
            </a:endParaRPr>
          </a:p>
        </p:txBody>
      </p:sp>
      <p:pic>
        <p:nvPicPr>
          <p:cNvPr id="31748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1484313"/>
            <a:ext cx="3694112" cy="421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style>
          <a:lnRef idx="2">
            <a:schemeClr val="accent5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Constituição Federal/88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No Brasil a participação </a:t>
            </a:r>
            <a:r>
              <a:rPr lang="pt-BR" dirty="0" smtClean="0"/>
              <a:t>iniciou-se a promulgação da Constituição Federal (1988), através da participação dos movimentos sociais;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      “</a:t>
            </a:r>
            <a:r>
              <a:rPr lang="pt-BR" dirty="0"/>
              <a:t>Participação da população por meio de organizações sociais, na formulação das Políticas e no Controle das Ações em todos os níveis.” (Art. 204 da CF/88</a:t>
            </a:r>
            <a:r>
              <a:rPr lang="pt-BR" dirty="0" smtClean="0"/>
              <a:t>).</a:t>
            </a:r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3722" y="5228818"/>
            <a:ext cx="2952328" cy="15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>
            <a:spLocks noChangeArrowheads="1"/>
          </p:cNvSpPr>
          <p:nvPr/>
        </p:nvSpPr>
        <p:spPr bwMode="auto">
          <a:xfrm>
            <a:off x="107504" y="116631"/>
            <a:ext cx="8856984" cy="1043831"/>
          </a:xfrm>
          <a:prstGeom prst="rect">
            <a:avLst/>
          </a:prstGeom>
        </p:spPr>
        <p:style>
          <a:lnRef idx="2">
            <a:schemeClr val="accent5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wrap="none" lIns="81639" tIns="42452" rIns="81639" bIns="42452" anchor="ctr"/>
          <a:lstStyle>
            <a:lvl1pPr>
              <a:tabLst>
                <a:tab pos="0" algn="l"/>
                <a:tab pos="404495" algn="l"/>
                <a:tab pos="812800" algn="l"/>
                <a:tab pos="1220470" algn="l"/>
                <a:tab pos="1626870" algn="l"/>
                <a:tab pos="2035175" algn="l"/>
                <a:tab pos="2442845" algn="l"/>
                <a:tab pos="2851150" algn="l"/>
                <a:tab pos="3257550" algn="l"/>
                <a:tab pos="3665220" algn="l"/>
                <a:tab pos="4073525" algn="l"/>
                <a:tab pos="4479925" algn="l"/>
                <a:tab pos="4887595" algn="l"/>
                <a:tab pos="5295900" algn="l"/>
                <a:tab pos="5703570" algn="l"/>
                <a:tab pos="6109970" algn="l"/>
                <a:tab pos="6518275" algn="l"/>
                <a:tab pos="6925945" algn="l"/>
                <a:tab pos="7332345" algn="l"/>
                <a:tab pos="7740650" algn="l"/>
                <a:tab pos="8148320" algn="l"/>
                <a:tab pos="8535670" algn="l"/>
              </a:tabLst>
              <a:defRPr>
                <a:solidFill>
                  <a:schemeClr val="tx1"/>
                </a:solidFill>
                <a:latin typeface="Calibri" panose="020F0502020204030204" charset="0"/>
              </a:defRPr>
            </a:lvl1pPr>
            <a:lvl2pPr marL="742950" indent="-285750">
              <a:tabLst>
                <a:tab pos="0" algn="l"/>
                <a:tab pos="404495" algn="l"/>
                <a:tab pos="812800" algn="l"/>
                <a:tab pos="1220470" algn="l"/>
                <a:tab pos="1626870" algn="l"/>
                <a:tab pos="2035175" algn="l"/>
                <a:tab pos="2442845" algn="l"/>
                <a:tab pos="2851150" algn="l"/>
                <a:tab pos="3257550" algn="l"/>
                <a:tab pos="3665220" algn="l"/>
                <a:tab pos="4073525" algn="l"/>
                <a:tab pos="4479925" algn="l"/>
                <a:tab pos="4887595" algn="l"/>
                <a:tab pos="5295900" algn="l"/>
                <a:tab pos="5703570" algn="l"/>
                <a:tab pos="6109970" algn="l"/>
                <a:tab pos="6518275" algn="l"/>
                <a:tab pos="6925945" algn="l"/>
                <a:tab pos="7332345" algn="l"/>
                <a:tab pos="7740650" algn="l"/>
                <a:tab pos="8148320" algn="l"/>
                <a:tab pos="8535670" algn="l"/>
              </a:tabLst>
              <a:defRPr>
                <a:solidFill>
                  <a:schemeClr val="tx1"/>
                </a:solidFill>
                <a:latin typeface="Calibri" panose="020F0502020204030204" charset="0"/>
              </a:defRPr>
            </a:lvl2pPr>
            <a:lvl3pPr marL="1143000" indent="-228600">
              <a:tabLst>
                <a:tab pos="0" algn="l"/>
                <a:tab pos="404495" algn="l"/>
                <a:tab pos="812800" algn="l"/>
                <a:tab pos="1220470" algn="l"/>
                <a:tab pos="1626870" algn="l"/>
                <a:tab pos="2035175" algn="l"/>
                <a:tab pos="2442845" algn="l"/>
                <a:tab pos="2851150" algn="l"/>
                <a:tab pos="3257550" algn="l"/>
                <a:tab pos="3665220" algn="l"/>
                <a:tab pos="4073525" algn="l"/>
                <a:tab pos="4479925" algn="l"/>
                <a:tab pos="4887595" algn="l"/>
                <a:tab pos="5295900" algn="l"/>
                <a:tab pos="5703570" algn="l"/>
                <a:tab pos="6109970" algn="l"/>
                <a:tab pos="6518275" algn="l"/>
                <a:tab pos="6925945" algn="l"/>
                <a:tab pos="7332345" algn="l"/>
                <a:tab pos="7740650" algn="l"/>
                <a:tab pos="8148320" algn="l"/>
                <a:tab pos="8535670" algn="l"/>
              </a:tabLst>
              <a:defRPr>
                <a:solidFill>
                  <a:schemeClr val="tx1"/>
                </a:solidFill>
                <a:latin typeface="Calibri" panose="020F0502020204030204" charset="0"/>
              </a:defRPr>
            </a:lvl3pPr>
            <a:lvl4pPr marL="1600200" indent="-228600">
              <a:tabLst>
                <a:tab pos="0" algn="l"/>
                <a:tab pos="404495" algn="l"/>
                <a:tab pos="812800" algn="l"/>
                <a:tab pos="1220470" algn="l"/>
                <a:tab pos="1626870" algn="l"/>
                <a:tab pos="2035175" algn="l"/>
                <a:tab pos="2442845" algn="l"/>
                <a:tab pos="2851150" algn="l"/>
                <a:tab pos="3257550" algn="l"/>
                <a:tab pos="3665220" algn="l"/>
                <a:tab pos="4073525" algn="l"/>
                <a:tab pos="4479925" algn="l"/>
                <a:tab pos="4887595" algn="l"/>
                <a:tab pos="5295900" algn="l"/>
                <a:tab pos="5703570" algn="l"/>
                <a:tab pos="6109970" algn="l"/>
                <a:tab pos="6518275" algn="l"/>
                <a:tab pos="6925945" algn="l"/>
                <a:tab pos="7332345" algn="l"/>
                <a:tab pos="7740650" algn="l"/>
                <a:tab pos="8148320" algn="l"/>
                <a:tab pos="8535670" algn="l"/>
              </a:tabLst>
              <a:defRPr>
                <a:solidFill>
                  <a:schemeClr val="tx1"/>
                </a:solidFill>
                <a:latin typeface="Calibri" panose="020F0502020204030204" charset="0"/>
              </a:defRPr>
            </a:lvl4pPr>
            <a:lvl5pPr marL="2057400" indent="-228600">
              <a:tabLst>
                <a:tab pos="0" algn="l"/>
                <a:tab pos="404495" algn="l"/>
                <a:tab pos="812800" algn="l"/>
                <a:tab pos="1220470" algn="l"/>
                <a:tab pos="1626870" algn="l"/>
                <a:tab pos="2035175" algn="l"/>
                <a:tab pos="2442845" algn="l"/>
                <a:tab pos="2851150" algn="l"/>
                <a:tab pos="3257550" algn="l"/>
                <a:tab pos="3665220" algn="l"/>
                <a:tab pos="4073525" algn="l"/>
                <a:tab pos="4479925" algn="l"/>
                <a:tab pos="4887595" algn="l"/>
                <a:tab pos="5295900" algn="l"/>
                <a:tab pos="5703570" algn="l"/>
                <a:tab pos="6109970" algn="l"/>
                <a:tab pos="6518275" algn="l"/>
                <a:tab pos="6925945" algn="l"/>
                <a:tab pos="7332345" algn="l"/>
                <a:tab pos="7740650" algn="l"/>
                <a:tab pos="8148320" algn="l"/>
                <a:tab pos="8535670" algn="l"/>
              </a:tabLst>
              <a:defRPr>
                <a:solidFill>
                  <a:schemeClr val="tx1"/>
                </a:solidFill>
                <a:latin typeface="Calibri" panose="020F050202020403020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04495" algn="l"/>
                <a:tab pos="812800" algn="l"/>
                <a:tab pos="1220470" algn="l"/>
                <a:tab pos="1626870" algn="l"/>
                <a:tab pos="2035175" algn="l"/>
                <a:tab pos="2442845" algn="l"/>
                <a:tab pos="2851150" algn="l"/>
                <a:tab pos="3257550" algn="l"/>
                <a:tab pos="3665220" algn="l"/>
                <a:tab pos="4073525" algn="l"/>
                <a:tab pos="4479925" algn="l"/>
                <a:tab pos="4887595" algn="l"/>
                <a:tab pos="5295900" algn="l"/>
                <a:tab pos="5703570" algn="l"/>
                <a:tab pos="6109970" algn="l"/>
                <a:tab pos="6518275" algn="l"/>
                <a:tab pos="6925945" algn="l"/>
                <a:tab pos="7332345" algn="l"/>
                <a:tab pos="7740650" algn="l"/>
                <a:tab pos="8148320" algn="l"/>
                <a:tab pos="8535670" algn="l"/>
              </a:tabLst>
              <a:defRPr>
                <a:solidFill>
                  <a:schemeClr val="tx1"/>
                </a:solidFill>
                <a:latin typeface="Calibri" panose="020F050202020403020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04495" algn="l"/>
                <a:tab pos="812800" algn="l"/>
                <a:tab pos="1220470" algn="l"/>
                <a:tab pos="1626870" algn="l"/>
                <a:tab pos="2035175" algn="l"/>
                <a:tab pos="2442845" algn="l"/>
                <a:tab pos="2851150" algn="l"/>
                <a:tab pos="3257550" algn="l"/>
                <a:tab pos="3665220" algn="l"/>
                <a:tab pos="4073525" algn="l"/>
                <a:tab pos="4479925" algn="l"/>
                <a:tab pos="4887595" algn="l"/>
                <a:tab pos="5295900" algn="l"/>
                <a:tab pos="5703570" algn="l"/>
                <a:tab pos="6109970" algn="l"/>
                <a:tab pos="6518275" algn="l"/>
                <a:tab pos="6925945" algn="l"/>
                <a:tab pos="7332345" algn="l"/>
                <a:tab pos="7740650" algn="l"/>
                <a:tab pos="8148320" algn="l"/>
                <a:tab pos="8535670" algn="l"/>
              </a:tabLst>
              <a:defRPr>
                <a:solidFill>
                  <a:schemeClr val="tx1"/>
                </a:solidFill>
                <a:latin typeface="Calibri" panose="020F050202020403020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04495" algn="l"/>
                <a:tab pos="812800" algn="l"/>
                <a:tab pos="1220470" algn="l"/>
                <a:tab pos="1626870" algn="l"/>
                <a:tab pos="2035175" algn="l"/>
                <a:tab pos="2442845" algn="l"/>
                <a:tab pos="2851150" algn="l"/>
                <a:tab pos="3257550" algn="l"/>
                <a:tab pos="3665220" algn="l"/>
                <a:tab pos="4073525" algn="l"/>
                <a:tab pos="4479925" algn="l"/>
                <a:tab pos="4887595" algn="l"/>
                <a:tab pos="5295900" algn="l"/>
                <a:tab pos="5703570" algn="l"/>
                <a:tab pos="6109970" algn="l"/>
                <a:tab pos="6518275" algn="l"/>
                <a:tab pos="6925945" algn="l"/>
                <a:tab pos="7332345" algn="l"/>
                <a:tab pos="7740650" algn="l"/>
                <a:tab pos="8148320" algn="l"/>
                <a:tab pos="8535670" algn="l"/>
              </a:tabLst>
              <a:defRPr>
                <a:solidFill>
                  <a:schemeClr val="tx1"/>
                </a:solidFill>
                <a:latin typeface="Calibri" panose="020F050202020403020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04495" algn="l"/>
                <a:tab pos="812800" algn="l"/>
                <a:tab pos="1220470" algn="l"/>
                <a:tab pos="1626870" algn="l"/>
                <a:tab pos="2035175" algn="l"/>
                <a:tab pos="2442845" algn="l"/>
                <a:tab pos="2851150" algn="l"/>
                <a:tab pos="3257550" algn="l"/>
                <a:tab pos="3665220" algn="l"/>
                <a:tab pos="4073525" algn="l"/>
                <a:tab pos="4479925" algn="l"/>
                <a:tab pos="4887595" algn="l"/>
                <a:tab pos="5295900" algn="l"/>
                <a:tab pos="5703570" algn="l"/>
                <a:tab pos="6109970" algn="l"/>
                <a:tab pos="6518275" algn="l"/>
                <a:tab pos="6925945" algn="l"/>
                <a:tab pos="7332345" algn="l"/>
                <a:tab pos="7740650" algn="l"/>
                <a:tab pos="8148320" algn="l"/>
                <a:tab pos="8535670" algn="l"/>
              </a:tabLst>
              <a:defRPr>
                <a:solidFill>
                  <a:schemeClr val="tx1"/>
                </a:solidFill>
                <a:latin typeface="Calibri" panose="020F0502020204030204" charset="0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en-GB" sz="3600" b="1"/>
              <a:t>Organização da População (Sociedade)</a:t>
            </a:r>
            <a:endParaRPr lang="en-GB" sz="3600" b="1"/>
          </a:p>
        </p:txBody>
      </p:sp>
      <p:sp>
        <p:nvSpPr>
          <p:cNvPr id="32771" name="Text Box 2"/>
          <p:cNvSpPr txBox="1">
            <a:spLocks noChangeArrowheads="1"/>
          </p:cNvSpPr>
          <p:nvPr/>
        </p:nvSpPr>
        <p:spPr bwMode="auto">
          <a:xfrm>
            <a:off x="230188" y="1160463"/>
            <a:ext cx="8328025" cy="366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lIns="82945" tIns="41473" rIns="82945" bIns="41473" anchor="ctr"/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9pPr>
          </a:lstStyle>
          <a:p>
            <a:endParaRPr lang="pt-BR"/>
          </a:p>
        </p:txBody>
      </p:sp>
      <p:sp>
        <p:nvSpPr>
          <p:cNvPr id="32772" name="Text Box 3"/>
          <p:cNvSpPr txBox="1">
            <a:spLocks noChangeArrowheads="1"/>
          </p:cNvSpPr>
          <p:nvPr/>
        </p:nvSpPr>
        <p:spPr bwMode="auto">
          <a:xfrm>
            <a:off x="327025" y="954088"/>
            <a:ext cx="8489950" cy="4256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81639" tIns="42452" rIns="81639" bIns="42452">
            <a:spAutoFit/>
          </a:bodyPr>
          <a:lstStyle>
            <a:lvl1pPr>
              <a:tabLst>
                <a:tab pos="0" algn="l"/>
                <a:tab pos="404495" algn="l"/>
                <a:tab pos="812800" algn="l"/>
                <a:tab pos="1220470" algn="l"/>
                <a:tab pos="1626870" algn="l"/>
                <a:tab pos="2035175" algn="l"/>
                <a:tab pos="2442845" algn="l"/>
                <a:tab pos="2851150" algn="l"/>
                <a:tab pos="3257550" algn="l"/>
                <a:tab pos="3665220" algn="l"/>
                <a:tab pos="4073525" algn="l"/>
                <a:tab pos="4479925" algn="l"/>
                <a:tab pos="4887595" algn="l"/>
                <a:tab pos="5295900" algn="l"/>
                <a:tab pos="5703570" algn="l"/>
                <a:tab pos="6109970" algn="l"/>
                <a:tab pos="6518275" algn="l"/>
                <a:tab pos="6925945" algn="l"/>
                <a:tab pos="7332345" algn="l"/>
                <a:tab pos="7740650" algn="l"/>
                <a:tab pos="8148320" algn="l"/>
              </a:tabLst>
              <a:defRPr>
                <a:solidFill>
                  <a:schemeClr val="tx1"/>
                </a:solidFill>
                <a:latin typeface="Calibri" panose="020F0502020204030204" charset="0"/>
              </a:defRPr>
            </a:lvl1pPr>
            <a:lvl2pPr marL="742950" indent="-285750">
              <a:tabLst>
                <a:tab pos="0" algn="l"/>
                <a:tab pos="404495" algn="l"/>
                <a:tab pos="812800" algn="l"/>
                <a:tab pos="1220470" algn="l"/>
                <a:tab pos="1626870" algn="l"/>
                <a:tab pos="2035175" algn="l"/>
                <a:tab pos="2442845" algn="l"/>
                <a:tab pos="2851150" algn="l"/>
                <a:tab pos="3257550" algn="l"/>
                <a:tab pos="3665220" algn="l"/>
                <a:tab pos="4073525" algn="l"/>
                <a:tab pos="4479925" algn="l"/>
                <a:tab pos="4887595" algn="l"/>
                <a:tab pos="5295900" algn="l"/>
                <a:tab pos="5703570" algn="l"/>
                <a:tab pos="6109970" algn="l"/>
                <a:tab pos="6518275" algn="l"/>
                <a:tab pos="6925945" algn="l"/>
                <a:tab pos="7332345" algn="l"/>
                <a:tab pos="7740650" algn="l"/>
                <a:tab pos="8148320" algn="l"/>
              </a:tabLst>
              <a:defRPr>
                <a:solidFill>
                  <a:schemeClr val="tx1"/>
                </a:solidFill>
                <a:latin typeface="Calibri" panose="020F0502020204030204" charset="0"/>
              </a:defRPr>
            </a:lvl2pPr>
            <a:lvl3pPr marL="1143000" indent="-228600">
              <a:tabLst>
                <a:tab pos="0" algn="l"/>
                <a:tab pos="404495" algn="l"/>
                <a:tab pos="812800" algn="l"/>
                <a:tab pos="1220470" algn="l"/>
                <a:tab pos="1626870" algn="l"/>
                <a:tab pos="2035175" algn="l"/>
                <a:tab pos="2442845" algn="l"/>
                <a:tab pos="2851150" algn="l"/>
                <a:tab pos="3257550" algn="l"/>
                <a:tab pos="3665220" algn="l"/>
                <a:tab pos="4073525" algn="l"/>
                <a:tab pos="4479925" algn="l"/>
                <a:tab pos="4887595" algn="l"/>
                <a:tab pos="5295900" algn="l"/>
                <a:tab pos="5703570" algn="l"/>
                <a:tab pos="6109970" algn="l"/>
                <a:tab pos="6518275" algn="l"/>
                <a:tab pos="6925945" algn="l"/>
                <a:tab pos="7332345" algn="l"/>
                <a:tab pos="7740650" algn="l"/>
                <a:tab pos="8148320" algn="l"/>
              </a:tabLst>
              <a:defRPr>
                <a:solidFill>
                  <a:schemeClr val="tx1"/>
                </a:solidFill>
                <a:latin typeface="Calibri" panose="020F0502020204030204" charset="0"/>
              </a:defRPr>
            </a:lvl3pPr>
            <a:lvl4pPr marL="1600200" indent="-228600">
              <a:tabLst>
                <a:tab pos="0" algn="l"/>
                <a:tab pos="404495" algn="l"/>
                <a:tab pos="812800" algn="l"/>
                <a:tab pos="1220470" algn="l"/>
                <a:tab pos="1626870" algn="l"/>
                <a:tab pos="2035175" algn="l"/>
                <a:tab pos="2442845" algn="l"/>
                <a:tab pos="2851150" algn="l"/>
                <a:tab pos="3257550" algn="l"/>
                <a:tab pos="3665220" algn="l"/>
                <a:tab pos="4073525" algn="l"/>
                <a:tab pos="4479925" algn="l"/>
                <a:tab pos="4887595" algn="l"/>
                <a:tab pos="5295900" algn="l"/>
                <a:tab pos="5703570" algn="l"/>
                <a:tab pos="6109970" algn="l"/>
                <a:tab pos="6518275" algn="l"/>
                <a:tab pos="6925945" algn="l"/>
                <a:tab pos="7332345" algn="l"/>
                <a:tab pos="7740650" algn="l"/>
                <a:tab pos="8148320" algn="l"/>
              </a:tabLst>
              <a:defRPr>
                <a:solidFill>
                  <a:schemeClr val="tx1"/>
                </a:solidFill>
                <a:latin typeface="Calibri" panose="020F0502020204030204" charset="0"/>
              </a:defRPr>
            </a:lvl4pPr>
            <a:lvl5pPr marL="2057400" indent="-228600">
              <a:tabLst>
                <a:tab pos="0" algn="l"/>
                <a:tab pos="404495" algn="l"/>
                <a:tab pos="812800" algn="l"/>
                <a:tab pos="1220470" algn="l"/>
                <a:tab pos="1626870" algn="l"/>
                <a:tab pos="2035175" algn="l"/>
                <a:tab pos="2442845" algn="l"/>
                <a:tab pos="2851150" algn="l"/>
                <a:tab pos="3257550" algn="l"/>
                <a:tab pos="3665220" algn="l"/>
                <a:tab pos="4073525" algn="l"/>
                <a:tab pos="4479925" algn="l"/>
                <a:tab pos="4887595" algn="l"/>
                <a:tab pos="5295900" algn="l"/>
                <a:tab pos="5703570" algn="l"/>
                <a:tab pos="6109970" algn="l"/>
                <a:tab pos="6518275" algn="l"/>
                <a:tab pos="6925945" algn="l"/>
                <a:tab pos="7332345" algn="l"/>
                <a:tab pos="7740650" algn="l"/>
                <a:tab pos="8148320" algn="l"/>
              </a:tabLst>
              <a:defRPr>
                <a:solidFill>
                  <a:schemeClr val="tx1"/>
                </a:solidFill>
                <a:latin typeface="Calibri" panose="020F050202020403020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04495" algn="l"/>
                <a:tab pos="812800" algn="l"/>
                <a:tab pos="1220470" algn="l"/>
                <a:tab pos="1626870" algn="l"/>
                <a:tab pos="2035175" algn="l"/>
                <a:tab pos="2442845" algn="l"/>
                <a:tab pos="2851150" algn="l"/>
                <a:tab pos="3257550" algn="l"/>
                <a:tab pos="3665220" algn="l"/>
                <a:tab pos="4073525" algn="l"/>
                <a:tab pos="4479925" algn="l"/>
                <a:tab pos="4887595" algn="l"/>
                <a:tab pos="5295900" algn="l"/>
                <a:tab pos="5703570" algn="l"/>
                <a:tab pos="6109970" algn="l"/>
                <a:tab pos="6518275" algn="l"/>
                <a:tab pos="6925945" algn="l"/>
                <a:tab pos="7332345" algn="l"/>
                <a:tab pos="7740650" algn="l"/>
                <a:tab pos="8148320" algn="l"/>
              </a:tabLst>
              <a:defRPr>
                <a:solidFill>
                  <a:schemeClr val="tx1"/>
                </a:solidFill>
                <a:latin typeface="Calibri" panose="020F050202020403020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04495" algn="l"/>
                <a:tab pos="812800" algn="l"/>
                <a:tab pos="1220470" algn="l"/>
                <a:tab pos="1626870" algn="l"/>
                <a:tab pos="2035175" algn="l"/>
                <a:tab pos="2442845" algn="l"/>
                <a:tab pos="2851150" algn="l"/>
                <a:tab pos="3257550" algn="l"/>
                <a:tab pos="3665220" algn="l"/>
                <a:tab pos="4073525" algn="l"/>
                <a:tab pos="4479925" algn="l"/>
                <a:tab pos="4887595" algn="l"/>
                <a:tab pos="5295900" algn="l"/>
                <a:tab pos="5703570" algn="l"/>
                <a:tab pos="6109970" algn="l"/>
                <a:tab pos="6518275" algn="l"/>
                <a:tab pos="6925945" algn="l"/>
                <a:tab pos="7332345" algn="l"/>
                <a:tab pos="7740650" algn="l"/>
                <a:tab pos="8148320" algn="l"/>
              </a:tabLst>
              <a:defRPr>
                <a:solidFill>
                  <a:schemeClr val="tx1"/>
                </a:solidFill>
                <a:latin typeface="Calibri" panose="020F050202020403020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04495" algn="l"/>
                <a:tab pos="812800" algn="l"/>
                <a:tab pos="1220470" algn="l"/>
                <a:tab pos="1626870" algn="l"/>
                <a:tab pos="2035175" algn="l"/>
                <a:tab pos="2442845" algn="l"/>
                <a:tab pos="2851150" algn="l"/>
                <a:tab pos="3257550" algn="l"/>
                <a:tab pos="3665220" algn="l"/>
                <a:tab pos="4073525" algn="l"/>
                <a:tab pos="4479925" algn="l"/>
                <a:tab pos="4887595" algn="l"/>
                <a:tab pos="5295900" algn="l"/>
                <a:tab pos="5703570" algn="l"/>
                <a:tab pos="6109970" algn="l"/>
                <a:tab pos="6518275" algn="l"/>
                <a:tab pos="6925945" algn="l"/>
                <a:tab pos="7332345" algn="l"/>
                <a:tab pos="7740650" algn="l"/>
                <a:tab pos="8148320" algn="l"/>
              </a:tabLst>
              <a:defRPr>
                <a:solidFill>
                  <a:schemeClr val="tx1"/>
                </a:solidFill>
                <a:latin typeface="Calibri" panose="020F050202020403020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04495" algn="l"/>
                <a:tab pos="812800" algn="l"/>
                <a:tab pos="1220470" algn="l"/>
                <a:tab pos="1626870" algn="l"/>
                <a:tab pos="2035175" algn="l"/>
                <a:tab pos="2442845" algn="l"/>
                <a:tab pos="2851150" algn="l"/>
                <a:tab pos="3257550" algn="l"/>
                <a:tab pos="3665220" algn="l"/>
                <a:tab pos="4073525" algn="l"/>
                <a:tab pos="4479925" algn="l"/>
                <a:tab pos="4887595" algn="l"/>
                <a:tab pos="5295900" algn="l"/>
                <a:tab pos="5703570" algn="l"/>
                <a:tab pos="6109970" algn="l"/>
                <a:tab pos="6518275" algn="l"/>
                <a:tab pos="6925945" algn="l"/>
                <a:tab pos="7332345" algn="l"/>
                <a:tab pos="7740650" algn="l"/>
                <a:tab pos="8148320" algn="l"/>
              </a:tabLst>
              <a:defRPr>
                <a:solidFill>
                  <a:schemeClr val="tx1"/>
                </a:solidFill>
                <a:latin typeface="Calibri" panose="020F0502020204030204" charset="0"/>
              </a:defRPr>
            </a:lvl9pPr>
          </a:lstStyle>
          <a:p>
            <a:pPr algn="just"/>
            <a:endParaRPr lang="en-GB" sz="2200" dirty="0"/>
          </a:p>
          <a:p>
            <a:pPr algn="just"/>
            <a:r>
              <a:rPr lang="pt-BR" sz="3300" dirty="0"/>
              <a:t>A organização da sociedade é condição essencial para as conquistas sociais. </a:t>
            </a:r>
            <a:endParaRPr lang="pt-BR" sz="3300" dirty="0"/>
          </a:p>
          <a:p>
            <a:pPr algn="just"/>
            <a:endParaRPr lang="pt-BR" sz="3300" dirty="0"/>
          </a:p>
          <a:p>
            <a:pPr algn="just"/>
            <a:r>
              <a:rPr lang="pt-BR" sz="3300" dirty="0"/>
              <a:t>Os Conselhos estimulam a organização da sociedade para que ela faça a sua parte na formulação, execução e acompanhamento de </a:t>
            </a:r>
            <a:r>
              <a:rPr lang="pt-BR" sz="3300" dirty="0" smtClean="0"/>
              <a:t>políticas Públicas.</a:t>
            </a:r>
            <a:endParaRPr lang="en-GB" sz="3300" dirty="0">
              <a:solidFill>
                <a:srgbClr val="0033CC"/>
              </a:solidFill>
            </a:endParaRPr>
          </a:p>
          <a:p>
            <a:pPr algn="just"/>
            <a:endParaRPr lang="en-GB" dirty="0">
              <a:solidFill>
                <a:srgbClr val="0033CC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672" y="5517232"/>
            <a:ext cx="2952328" cy="1309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99060"/>
            <a:ext cx="8229600" cy="670560"/>
          </a:xfrm>
        </p:spPr>
        <p:txBody>
          <a:bodyPr/>
          <a:p>
            <a:r>
              <a:rPr lang="pt-BR" altLang="en-US" sz="3600">
                <a:sym typeface="+mn-ea"/>
              </a:rPr>
              <a:t>Das Comissões Regionais - Coresan</a:t>
            </a:r>
            <a:endParaRPr lang="pt-BR" altLang="en-US" sz="360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4305" y="688340"/>
            <a:ext cx="8834755" cy="6089650"/>
          </a:xfrm>
        </p:spPr>
        <p:txBody>
          <a:bodyPr/>
          <a:p>
            <a:pPr marL="0" indent="0">
              <a:buNone/>
            </a:pPr>
            <a:r>
              <a:rPr lang="pt-BR" altLang="en-US" sz="2400"/>
              <a:t>Art. 18. As Comissões Regionais, denominadas CORESANs, são órgãos colegiados vinculados ao CONSEA/PR no âmbito das diversas regiões do estado, objetivando a busca da descentralização de suas ações e o princípio da participação social e atuando de forma a concretizar as deliberações do CONSEA/PR, visando assegurar a política de SAN na sua região.</a:t>
            </a:r>
            <a:endParaRPr lang="pt-BR" altLang="en-US" sz="2400"/>
          </a:p>
          <a:p>
            <a:r>
              <a:rPr lang="pt-BR" altLang="en-US" sz="2400"/>
              <a:t>§ 1º - As comissões regionais elaborarão o regimento interno próprio, que definirá seus objetivos, composição e atividades em consonância com o regimento interno do CONSEA/PR.</a:t>
            </a:r>
            <a:endParaRPr lang="pt-BR" altLang="en-US" sz="2400"/>
          </a:p>
          <a:p>
            <a:r>
              <a:rPr lang="pt-BR" altLang="en-US" sz="2400"/>
              <a:t>§ 2º - As comissões regionais terão bases geográficas de acordo com a regionalização da Secretaria que acolhe o CONSEA/PR.</a:t>
            </a:r>
            <a:endParaRPr lang="pt-BR" altLang="en-US" sz="2400"/>
          </a:p>
          <a:p>
            <a:r>
              <a:rPr lang="pt-BR" altLang="en-US" sz="2400"/>
              <a:t>§ 3º - As atas das reuniões das comissões regionais serão encaminhadas à Secretaria-executiva do CONSEA/PR ficando à disposição dos conselheiros (as).</a:t>
            </a:r>
            <a:endParaRPr lang="pt-BR" altLang="en-US" sz="24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3040" y="274955"/>
            <a:ext cx="8688070" cy="514350"/>
          </a:xfrm>
        </p:spPr>
        <p:txBody>
          <a:bodyPr/>
          <a:p>
            <a:r>
              <a:rPr lang="pt-BR" altLang="en-US"/>
              <a:t>Atribuições </a:t>
            </a:r>
            <a:endParaRPr lang="pt-BR" alt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" y="788670"/>
            <a:ext cx="8893175" cy="5856605"/>
          </a:xfrm>
        </p:spPr>
        <p:txBody>
          <a:bodyPr/>
          <a:p>
            <a:r>
              <a:rPr lang="pt-BR" altLang="en-US" sz="2800"/>
              <a:t>I. Compilar diagnóstico da SAN da região a fim de subsidiar ações estaduais de SAN;</a:t>
            </a:r>
            <a:endParaRPr lang="pt-BR" altLang="en-US" sz="2800"/>
          </a:p>
          <a:p>
            <a:r>
              <a:rPr lang="pt-BR" altLang="en-US" sz="2800"/>
              <a:t>II. Coordenar as reuniões regionais a fim de estimular os municípios na criação e funcionamento de Conselhos Municipais de SAN;</a:t>
            </a:r>
            <a:endParaRPr lang="pt-BR" altLang="en-US" sz="2800"/>
          </a:p>
          <a:p>
            <a:r>
              <a:rPr lang="pt-BR" altLang="en-US" sz="2800"/>
              <a:t>III. Coordenar a Conferência Regional de SAN;</a:t>
            </a:r>
            <a:endParaRPr lang="pt-BR" altLang="en-US" sz="2800"/>
          </a:p>
          <a:p>
            <a:r>
              <a:rPr lang="pt-BR" altLang="en-US" sz="2800"/>
              <a:t>IV. Encaminhar a Secretaria-executiva do CONSEA-PR a documentação dos conselheiros (as) regionais eleitos na Conferência Regional, para fins de homologação; e</a:t>
            </a:r>
            <a:endParaRPr lang="pt-BR" altLang="en-US" sz="2800"/>
          </a:p>
          <a:p>
            <a:r>
              <a:rPr lang="pt-BR" altLang="en-US" sz="2800"/>
              <a:t>V. estimular a criação de programas e projetos regionais para enfrentamento da insegurança alimentar e nutricional.</a:t>
            </a:r>
            <a:endParaRPr lang="pt-BR" altLang="en-US" sz="28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title"/>
          </p:nvPr>
        </p:nvSpPr>
        <p:spPr>
          <a:xfrm>
            <a:off x="305435" y="542925"/>
            <a:ext cx="8543290" cy="2272030"/>
          </a:xfrm>
        </p:spPr>
        <p:style>
          <a:lnRef idx="3">
            <a:schemeClr val="accent5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pt-BR" dirty="0" smtClean="0"/>
              <a:t>A Fome está cada vez mais presente nos lares Brasileiros</a:t>
            </a:r>
            <a:endParaRPr lang="pt-BR" dirty="0" smtClean="0"/>
          </a:p>
        </p:txBody>
      </p:sp>
      <p:sp>
        <p:nvSpPr>
          <p:cNvPr id="8195" name="Espaço Reservado para Conteúdo 2"/>
          <p:cNvSpPr>
            <a:spLocks noGrp="1"/>
          </p:cNvSpPr>
          <p:nvPr>
            <p:ph idx="1"/>
          </p:nvPr>
        </p:nvSpPr>
        <p:spPr>
          <a:xfrm>
            <a:off x="0" y="2815590"/>
            <a:ext cx="9144000" cy="3576320"/>
          </a:xfrm>
        </p:spPr>
        <p:txBody>
          <a:bodyPr/>
          <a:lstStyle/>
          <a:p>
            <a:pPr algn="ctr" defTabSz="449580">
              <a:buClr>
                <a:srgbClr val="000000"/>
              </a:buClr>
              <a:buFont typeface="Times New Roman" panose="02020603050405020304" pitchFamily="18" charset="0"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</a:pPr>
            <a:r>
              <a:rPr lang="en-GB" sz="4000" dirty="0" smtClean="0">
                <a:solidFill>
                  <a:srgbClr val="000000"/>
                </a:solidFill>
              </a:rPr>
              <a:t> </a:t>
            </a:r>
            <a:endParaRPr lang="en-GB" sz="4000" dirty="0" smtClean="0">
              <a:solidFill>
                <a:schemeClr val="bg2"/>
              </a:solidFill>
              <a:latin typeface="Tahoma" panose="020B0604030504040204" pitchFamily="34" charset="0"/>
            </a:endParaRPr>
          </a:p>
          <a:p>
            <a:pPr defTabSz="449580" eaLnBrk="1" hangingPunct="1"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</a:pPr>
            <a:endParaRPr lang="pt-BR" sz="1200" dirty="0" smtClean="0">
              <a:solidFill>
                <a:schemeClr val="bg2"/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t-BR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33 milhões</a:t>
            </a:r>
            <a:r>
              <a:rPr lang="pt-BR" dirty="0">
                <a:latin typeface="Arial" panose="020B0604020202020204" pitchFamily="34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de pessoas no Brasil Convivem com escassez de alimentos </a:t>
            </a:r>
            <a:endParaRPr lang="pt-BR" dirty="0">
              <a:latin typeface="Arial" panose="020B0604020202020204" pitchFamily="34" charset="0"/>
              <a:ea typeface="Calibri" panose="020F0502020204030204" charset="0"/>
              <a:cs typeface="Times New Roman" panose="02020603050405020304" pitchFamily="18" charset="0"/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t-BR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125,  milhões</a:t>
            </a:r>
            <a:r>
              <a:rPr lang="pt-BR" dirty="0">
                <a:latin typeface="Arial" panose="020B0604020202020204" pitchFamily="34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de pessoas com algum grau de insegurança alimentar. </a:t>
            </a:r>
            <a:endParaRPr lang="pt-BR" dirty="0">
              <a:latin typeface="Arial" panose="020B0604020202020204" pitchFamily="34" charset="0"/>
              <a:ea typeface="Calibri" panose="020F0502020204030204" charset="0"/>
              <a:cs typeface="Times New Roman" panose="02020603050405020304" pitchFamily="18" charset="0"/>
            </a:endParaRPr>
          </a:p>
          <a:p>
            <a:pPr defTabSz="449580" eaLnBrk="1" hangingPunct="1"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</a:pPr>
            <a:endParaRPr lang="pt-BR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/>
            <a:endParaRPr lang="pt-BR" dirty="0">
              <a:solidFill>
                <a:schemeClr val="tx1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3"/>
            <a:ext cx="8712968" cy="6623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/>
          <p:cNvSpPr/>
          <p:nvPr/>
        </p:nvSpPr>
        <p:spPr>
          <a:xfrm>
            <a:off x="251460" y="1918970"/>
            <a:ext cx="8712835" cy="3445510"/>
          </a:xfrm>
          <a:prstGeom prst="rect">
            <a:avLst/>
          </a:prstGeom>
          <a:noFill/>
        </p:spPr>
        <p:txBody>
          <a:bodyPr wrap="square" lIns="91440" tIns="45720" rIns="91440" bIns="45720">
            <a:noAutofit/>
          </a:bodyPr>
          <a:lstStyle/>
          <a:p>
            <a:pPr algn="ctr"/>
            <a:endParaRPr lang="pt-BR" sz="5400" dirty="0" smtClean="0"/>
          </a:p>
          <a:p>
            <a:pPr algn="ctr"/>
            <a:r>
              <a:rPr lang="pt-BR" sz="5400" b="1" dirty="0" smtClean="0"/>
              <a:t>Gratidão!</a:t>
            </a:r>
            <a:endParaRPr lang="pt-BR" sz="5400" b="1" dirty="0"/>
          </a:p>
          <a:p>
            <a:pPr algn="ctr"/>
            <a:br>
              <a:rPr lang="pt-BR" sz="2800" b="1" dirty="0"/>
            </a:br>
            <a:endParaRPr lang="pt-B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style>
          <a:lnRef idx="2">
            <a:schemeClr val="accent5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Constituição Federal/88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A partir dessa nova Constituição, além do voto, foram </a:t>
            </a:r>
            <a:r>
              <a:rPr lang="pt-BR" b="1" dirty="0"/>
              <a:t>criados espaços de participação </a:t>
            </a:r>
            <a:r>
              <a:rPr lang="pt-BR" dirty="0"/>
              <a:t>direta nas </a:t>
            </a:r>
            <a:r>
              <a:rPr lang="pt-BR" b="1" dirty="0"/>
              <a:t>decisões dos governos</a:t>
            </a:r>
            <a:r>
              <a:rPr lang="pt-BR" dirty="0"/>
              <a:t>, os Conselhos Nacionais, Estaduais e </a:t>
            </a:r>
            <a:r>
              <a:rPr lang="pt-BR" dirty="0" smtClean="0"/>
              <a:t>Municipais.</a:t>
            </a:r>
            <a:endParaRPr lang="pt-BR" dirty="0" smtClean="0"/>
          </a:p>
          <a:p>
            <a:r>
              <a:rPr lang="pt-BR" dirty="0" smtClean="0"/>
              <a:t>Através da participação nos mais diversos conselhos, possibilitou a </a:t>
            </a:r>
            <a:r>
              <a:rPr lang="pt-BR" b="1" dirty="0" smtClean="0"/>
              <a:t>população participar da tomada de decisões junto ao governo</a:t>
            </a:r>
            <a:r>
              <a:rPr lang="pt-BR" b="1" dirty="0"/>
              <a:t>.</a:t>
            </a:r>
            <a:endParaRPr lang="pt-BR" b="1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1665" y="5773420"/>
            <a:ext cx="2172335" cy="1053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12968" cy="1143000"/>
          </a:xfrm>
        </p:spPr>
        <p:style>
          <a:lnRef idx="2">
            <a:schemeClr val="accent5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Conselho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426260" y="1412776"/>
            <a:ext cx="8260540" cy="5184576"/>
          </a:xfrm>
        </p:spPr>
        <p:txBody>
          <a:bodyPr>
            <a:normAutofit/>
          </a:bodyPr>
          <a:lstStyle/>
          <a:p>
            <a:r>
              <a:rPr lang="pt-BR" dirty="0"/>
              <a:t>É</a:t>
            </a:r>
            <a:r>
              <a:rPr lang="pt-BR" dirty="0" smtClean="0"/>
              <a:t> </a:t>
            </a:r>
            <a:r>
              <a:rPr lang="pt-BR" dirty="0"/>
              <a:t>uma forma, reconhecida por lei, de fazer o Controle Social através de representantes de entidades e organizações da </a:t>
            </a:r>
            <a:r>
              <a:rPr lang="pt-BR" dirty="0" smtClean="0"/>
              <a:t>sociedade.</a:t>
            </a:r>
            <a:endParaRPr lang="pt-BR" dirty="0" smtClean="0"/>
          </a:p>
          <a:p>
            <a:r>
              <a:rPr lang="pt-BR" dirty="0" smtClean="0"/>
              <a:t>Os </a:t>
            </a:r>
            <a:r>
              <a:rPr lang="pt-BR" dirty="0"/>
              <a:t>conselhos e fóruns são os principais canais de participação popular encontrada nas três instâncias de governo (federal, estadual e municipal). </a:t>
            </a:r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672" y="5517232"/>
            <a:ext cx="2952328" cy="1309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tx1"/>
                </a:solidFill>
              </a:rPr>
              <a:t>Papel dos Conselhos (CF/88)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0000" lnSpcReduction="10000"/>
          </a:bodyPr>
          <a:lstStyle/>
          <a:p>
            <a:pPr marL="0" indent="0">
              <a:buNone/>
            </a:pPr>
            <a:r>
              <a:rPr lang="pt-BR" sz="3025" dirty="0"/>
              <a:t>E</a:t>
            </a:r>
            <a:r>
              <a:rPr lang="pt-BR" sz="3025" dirty="0" smtClean="0"/>
              <a:t>xercem </a:t>
            </a:r>
            <a:r>
              <a:rPr lang="pt-BR" sz="3025" dirty="0"/>
              <a:t>o papel </a:t>
            </a:r>
            <a:r>
              <a:rPr lang="pt-BR" sz="3025" dirty="0" smtClean="0"/>
              <a:t>de </a:t>
            </a:r>
            <a:r>
              <a:rPr lang="pt-BR" sz="3025" dirty="0"/>
              <a:t>ligação entre os anseios da população e os seus gestores locais, permitindo uma cooperação na definição </a:t>
            </a:r>
            <a:r>
              <a:rPr lang="pt-BR" sz="3025" dirty="0" smtClean="0"/>
              <a:t>e o fortalecimento </a:t>
            </a:r>
            <a:r>
              <a:rPr lang="pt-BR" sz="3025" dirty="0"/>
              <a:t>da participação democrática da população na formulação e implementação </a:t>
            </a:r>
            <a:r>
              <a:rPr lang="pt-BR" sz="3025" dirty="0" smtClean="0"/>
              <a:t>das </a:t>
            </a:r>
            <a:r>
              <a:rPr lang="pt-BR" sz="3025" dirty="0"/>
              <a:t>políticas públicas. </a:t>
            </a:r>
            <a:endParaRPr lang="pt-BR" sz="3025" dirty="0"/>
          </a:p>
          <a:p>
            <a:pPr marL="0" indent="0">
              <a:buNone/>
            </a:pPr>
            <a:endParaRPr lang="pt-BR" sz="3025" dirty="0" smtClean="0"/>
          </a:p>
          <a:p>
            <a:r>
              <a:rPr lang="pt-BR" sz="3025" dirty="0" smtClean="0"/>
              <a:t>Os </a:t>
            </a:r>
            <a:r>
              <a:rPr lang="pt-BR" sz="3025" dirty="0"/>
              <a:t>conselhos gestores das políticas públicas são canais efetivos de participação, que permitem estabelecer uma sociedade na qual a cidadania deixe de ser apenas um direito, mas passa a ser uma realidade.</a:t>
            </a:r>
            <a:endParaRPr lang="pt-BR" sz="3025" dirty="0"/>
          </a:p>
          <a:p>
            <a:pPr marL="0" indent="0">
              <a:buNone/>
            </a:pPr>
            <a:endParaRPr lang="pt-BR" sz="3025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2935" y="5657850"/>
            <a:ext cx="2171065" cy="1169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tx1"/>
                </a:solidFill>
              </a:rPr>
              <a:t>Missão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D</a:t>
            </a:r>
            <a:r>
              <a:rPr lang="pt-BR" dirty="0" smtClean="0"/>
              <a:t>efender </a:t>
            </a:r>
            <a:r>
              <a:rPr lang="pt-BR" dirty="0"/>
              <a:t>os interesses do segmento da sociedade ao qual ele representa, seja no momento de indicar as necessidades, de acompanhar a formulação das leis e planos municipais ou de acompanhar, contribuir informando e mobilizando os seus pares, bem como exigindo do poder público a adequada execução desses planos.</a:t>
            </a:r>
            <a:endParaRPr lang="pt-B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7160" y="5534660"/>
            <a:ext cx="265684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26260" y="116632"/>
            <a:ext cx="8229600" cy="1143000"/>
          </a:xfrm>
        </p:spPr>
        <p:style>
          <a:lnRef idx="2">
            <a:schemeClr val="accent5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Composição 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426260" y="1412776"/>
            <a:ext cx="8260540" cy="5184576"/>
          </a:xfrm>
        </p:spPr>
        <p:txBody>
          <a:bodyPr>
            <a:normAutofit/>
          </a:bodyPr>
          <a:lstStyle/>
          <a:p>
            <a:r>
              <a:rPr lang="pt-BR" dirty="0" smtClean="0"/>
              <a:t>Alguns são </a:t>
            </a:r>
            <a:r>
              <a:rPr lang="pt-BR" dirty="0"/>
              <a:t>espaços públicos de composição plural e paritária entre Estado e Sociedade Civil</a:t>
            </a:r>
            <a:r>
              <a:rPr lang="pt-BR" dirty="0" smtClean="0"/>
              <a:t>, sendo </a:t>
            </a:r>
            <a:r>
              <a:rPr lang="pt-BR" dirty="0"/>
              <a:t>de </a:t>
            </a:r>
            <a:r>
              <a:rPr lang="pt-BR" dirty="0" smtClean="0"/>
              <a:t>natureza deliberativa, normativa, fiscalizador </a:t>
            </a:r>
            <a:r>
              <a:rPr lang="pt-BR" dirty="0"/>
              <a:t>e </a:t>
            </a:r>
            <a:r>
              <a:rPr lang="pt-BR" dirty="0" smtClean="0"/>
              <a:t>consultiva;</a:t>
            </a:r>
            <a:endParaRPr lang="pt-BR" dirty="0" smtClean="0"/>
          </a:p>
          <a:p>
            <a:r>
              <a:rPr lang="pt-BR" dirty="0" smtClean="0"/>
              <a:t> Outros </a:t>
            </a:r>
            <a:r>
              <a:rPr lang="pt-BR" dirty="0"/>
              <a:t>composto por 2/3 de representantes da sociedade civil e 1/3 de representantes </a:t>
            </a:r>
            <a:r>
              <a:rPr lang="pt-BR" dirty="0" smtClean="0"/>
              <a:t>governamentais, com </a:t>
            </a:r>
            <a:r>
              <a:rPr lang="pt-BR" dirty="0"/>
              <a:t>caráter </a:t>
            </a:r>
            <a:r>
              <a:rPr lang="pt-BR" dirty="0" smtClean="0"/>
              <a:t>consultivo e fiscalizador. </a:t>
            </a:r>
            <a:endParaRPr lang="pt-BR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4645" y="5517515"/>
            <a:ext cx="2459355" cy="1309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864096"/>
          </a:xfrm>
        </p:spPr>
        <p:style>
          <a:lnRef idx="2">
            <a:schemeClr val="accent5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pt-BR" b="1" dirty="0" smtClean="0">
                <a:solidFill>
                  <a:schemeClr val="tx1"/>
                </a:solidFill>
              </a:rPr>
            </a:br>
            <a:r>
              <a:rPr lang="pt-BR" sz="4000" b="1" dirty="0" smtClean="0">
                <a:solidFill>
                  <a:schemeClr val="tx1"/>
                </a:solidFill>
              </a:rPr>
              <a:t>Algumas competências dos conselhos</a:t>
            </a:r>
            <a:br>
              <a:rPr lang="pt-BR" sz="4000" b="1" dirty="0" smtClean="0">
                <a:solidFill>
                  <a:schemeClr val="tx1"/>
                </a:solidFill>
              </a:rPr>
            </a:br>
            <a:r>
              <a:rPr lang="pt-BR" b="1" dirty="0" smtClean="0">
                <a:solidFill>
                  <a:schemeClr val="tx1"/>
                </a:solidFill>
              </a:rPr>
              <a:t> 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0" y="1124744"/>
            <a:ext cx="9036496" cy="5616624"/>
          </a:xfrm>
        </p:spPr>
        <p:txBody>
          <a:bodyPr>
            <a:normAutofit fontScale="92500" lnSpcReduction="10000"/>
          </a:bodyPr>
          <a:lstStyle/>
          <a:p>
            <a:r>
              <a:rPr lang="pt-BR" sz="3025" dirty="0" smtClean="0"/>
              <a:t>Propor </a:t>
            </a:r>
            <a:r>
              <a:rPr lang="pt-BR" sz="3025" dirty="0"/>
              <a:t>e acompanhar as ações do </a:t>
            </a:r>
            <a:r>
              <a:rPr lang="pt-BR" sz="3025" dirty="0" smtClean="0"/>
              <a:t>governo; </a:t>
            </a:r>
            <a:endParaRPr lang="pt-BR" sz="3025" dirty="0" smtClean="0"/>
          </a:p>
          <a:p>
            <a:r>
              <a:rPr lang="pt-BR" sz="3025" dirty="0" smtClean="0"/>
              <a:t>Articular o Governo (federal, estadual ou municipal) com </a:t>
            </a:r>
            <a:r>
              <a:rPr lang="pt-BR" sz="3025" dirty="0"/>
              <a:t>a sociedade civil organizada para implementação de </a:t>
            </a:r>
            <a:r>
              <a:rPr lang="pt-BR" sz="3025" dirty="0" smtClean="0"/>
              <a:t>ações;</a:t>
            </a:r>
            <a:endParaRPr lang="pt-BR" sz="3025" dirty="0" smtClean="0"/>
          </a:p>
          <a:p>
            <a:r>
              <a:rPr lang="pt-BR" sz="3025" dirty="0" smtClean="0"/>
              <a:t>Promover </a:t>
            </a:r>
            <a:r>
              <a:rPr lang="pt-BR" sz="3025" dirty="0"/>
              <a:t>e coordenar campanhas de conscientização da opinião </a:t>
            </a:r>
            <a:r>
              <a:rPr lang="pt-BR" sz="3025" dirty="0" smtClean="0"/>
              <a:t>pública e incentivar parcerias;</a:t>
            </a:r>
            <a:endParaRPr lang="pt-BR" sz="3025" dirty="0" smtClean="0"/>
          </a:p>
          <a:p>
            <a:r>
              <a:rPr lang="pt-BR" sz="3025" dirty="0" smtClean="0"/>
              <a:t>Interagir </a:t>
            </a:r>
            <a:r>
              <a:rPr lang="pt-BR" sz="3025" dirty="0"/>
              <a:t>com a sociedade para democratizar informações junto às instituições públicas e privadas, no que se refere aos dados sobre programas e </a:t>
            </a:r>
            <a:r>
              <a:rPr lang="pt-BR" sz="3025" dirty="0" smtClean="0"/>
              <a:t>projetos;</a:t>
            </a:r>
            <a:endParaRPr lang="pt-BR" sz="3025" dirty="0" smtClean="0"/>
          </a:p>
          <a:p>
            <a:r>
              <a:rPr lang="pt-BR" sz="3025" dirty="0"/>
              <a:t>F</a:t>
            </a:r>
            <a:r>
              <a:rPr lang="pt-BR" sz="3025" dirty="0" smtClean="0"/>
              <a:t>ormular </a:t>
            </a:r>
            <a:r>
              <a:rPr lang="pt-BR" sz="3025" dirty="0"/>
              <a:t>e controlar a execução das </a:t>
            </a:r>
            <a:endParaRPr lang="pt-BR" sz="3025" dirty="0" smtClean="0"/>
          </a:p>
          <a:p>
            <a:pPr marL="0" indent="0">
              <a:buNone/>
            </a:pPr>
            <a:r>
              <a:rPr lang="pt-BR" sz="3025" dirty="0" smtClean="0"/>
              <a:t>  políticas públicas;</a:t>
            </a:r>
            <a:endParaRPr lang="pt-BR" sz="3025" dirty="0" smtClean="0"/>
          </a:p>
          <a:p>
            <a:pPr marL="0" indent="0">
              <a:buNone/>
            </a:pPr>
            <a:endParaRPr lang="pt-BR" dirty="0" smtClean="0"/>
          </a:p>
          <a:p>
            <a:endParaRPr lang="pt-BR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805264"/>
            <a:ext cx="1763688" cy="1021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07504" y="0"/>
            <a:ext cx="8928992" cy="980728"/>
          </a:xfrm>
        </p:spPr>
        <p:style>
          <a:lnRef idx="2">
            <a:schemeClr val="accent5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pt-BR" b="1" dirty="0" smtClean="0">
                <a:solidFill>
                  <a:schemeClr val="tx1"/>
                </a:solidFill>
              </a:rPr>
            </a:br>
            <a:r>
              <a:rPr lang="pt-BR" sz="4000" b="1" dirty="0" smtClean="0">
                <a:solidFill>
                  <a:schemeClr val="tx1"/>
                </a:solidFill>
              </a:rPr>
              <a:t>Algumas competências dos conselhos</a:t>
            </a:r>
            <a:br>
              <a:rPr lang="pt-BR" sz="4000" b="1" dirty="0" smtClean="0">
                <a:solidFill>
                  <a:schemeClr val="tx1"/>
                </a:solidFill>
              </a:rPr>
            </a:br>
            <a:r>
              <a:rPr lang="pt-BR" b="1" dirty="0" smtClean="0">
                <a:solidFill>
                  <a:schemeClr val="tx1"/>
                </a:solidFill>
              </a:rPr>
              <a:t> 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0" y="620688"/>
            <a:ext cx="9036496" cy="6120680"/>
          </a:xfrm>
        </p:spPr>
        <p:txBody>
          <a:bodyPr>
            <a:normAutofit fontScale="90000" lnSpcReduction="20000"/>
          </a:bodyPr>
          <a:lstStyle/>
          <a:p>
            <a:pPr lvl="0"/>
            <a:endParaRPr lang="pt-BR" sz="2800" dirty="0" smtClean="0"/>
          </a:p>
          <a:p>
            <a:pPr lvl="0"/>
            <a:r>
              <a:rPr lang="pt-BR" dirty="0" smtClean="0"/>
              <a:t>acompanhar </a:t>
            </a:r>
            <a:r>
              <a:rPr lang="pt-BR" dirty="0"/>
              <a:t>o reordenamento institucional, propondo modificações nas estruturas públicas e privadas</a:t>
            </a:r>
            <a:r>
              <a:rPr lang="pt-BR" dirty="0" smtClean="0"/>
              <a:t>;</a:t>
            </a:r>
            <a:endParaRPr lang="pt-BR" dirty="0" smtClean="0"/>
          </a:p>
          <a:p>
            <a:pPr lvl="0"/>
            <a:r>
              <a:rPr lang="pt-BR" dirty="0" smtClean="0"/>
              <a:t>Organizar e participar dos fóruns e ou conferências;</a:t>
            </a:r>
            <a:endParaRPr lang="pt-BR" dirty="0" smtClean="0"/>
          </a:p>
          <a:p>
            <a:r>
              <a:rPr lang="pt-BR" dirty="0" smtClean="0"/>
              <a:t>Deliberar, normatizar, controlar, articular sobre as políticas públicas  e emitir parecer quando necessário;</a:t>
            </a:r>
            <a:endParaRPr lang="pt-BR" dirty="0" smtClean="0"/>
          </a:p>
          <a:p>
            <a:r>
              <a:rPr lang="pt-BR" dirty="0" smtClean="0"/>
              <a:t>Participar das reuniões ordinárias e extraordinárias;</a:t>
            </a:r>
            <a:endParaRPr lang="pt-BR" dirty="0" smtClean="0"/>
          </a:p>
          <a:p>
            <a:r>
              <a:rPr lang="pt-BR" dirty="0" smtClean="0"/>
              <a:t>Deliberar sobre questões internas do referido conselho;</a:t>
            </a:r>
            <a:endParaRPr lang="pt-BR" dirty="0" smtClean="0"/>
          </a:p>
          <a:p>
            <a:r>
              <a:rPr lang="pt-BR" dirty="0" smtClean="0"/>
              <a:t>Participar de espaços de formação;</a:t>
            </a:r>
            <a:endParaRPr lang="pt-BR" dirty="0" smtClean="0"/>
          </a:p>
          <a:p>
            <a:r>
              <a:rPr lang="pt-BR" dirty="0" smtClean="0"/>
              <a:t>Participar e Aprovar planos Estadual, Municipais. etc...</a:t>
            </a:r>
            <a:endParaRPr lang="pt-BR" dirty="0"/>
          </a:p>
          <a:p>
            <a:endParaRPr lang="pt-BR" dirty="0" smtClean="0"/>
          </a:p>
          <a:p>
            <a:endParaRPr lang="pt-BR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290" y="5935345"/>
            <a:ext cx="1743710" cy="891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9053</Words>
  <Application>WPS Presentation</Application>
  <PresentationFormat>Apresentação na tela (4:3)</PresentationFormat>
  <Paragraphs>175</Paragraphs>
  <Slides>24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34" baseType="lpstr">
      <vt:lpstr>Arial</vt:lpstr>
      <vt:lpstr>SimSun</vt:lpstr>
      <vt:lpstr>Wingdings</vt:lpstr>
      <vt:lpstr>Microsoft YaHei</vt:lpstr>
      <vt:lpstr>Arial Unicode MS</vt:lpstr>
      <vt:lpstr>Calibri</vt:lpstr>
      <vt:lpstr>Times New Roman</vt:lpstr>
      <vt:lpstr>Lucida Sans Unicode</vt:lpstr>
      <vt:lpstr>Tahoma</vt:lpstr>
      <vt:lpstr>Default Design</vt:lpstr>
      <vt:lpstr>PowerPoint 演示文稿</vt:lpstr>
      <vt:lpstr>Constituição Federal/88</vt:lpstr>
      <vt:lpstr>Constituição Federal/88</vt:lpstr>
      <vt:lpstr>Conselho</vt:lpstr>
      <vt:lpstr>Papel dos Conselhos (CF/88)</vt:lpstr>
      <vt:lpstr>Missão</vt:lpstr>
      <vt:lpstr>Composição </vt:lpstr>
      <vt:lpstr> Algumas competências dos conselhos  </vt:lpstr>
      <vt:lpstr> Algumas competências dos conselhos  </vt:lpstr>
      <vt:lpstr>  Atribuições Conselheiros Conseas   </vt:lpstr>
      <vt:lpstr>Regimento Interno  Art.3º São atribuições dos membros do conselho:</vt:lpstr>
      <vt:lpstr> Como fazemos o Controle Social? </vt:lpstr>
      <vt:lpstr> Regimento Interno do conselho  </vt:lpstr>
      <vt:lpstr>O que muda com a participação?</vt:lpstr>
      <vt:lpstr>Empoderamento</vt:lpstr>
      <vt:lpstr>Funcionamento</vt:lpstr>
      <vt:lpstr>O que chama a atenção nos Conselhos e nas Políticas Públicas?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A Fome está cada vez mais presente nos lares Brasileiros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</dc:creator>
  <cp:lastModifiedBy>rosep</cp:lastModifiedBy>
  <cp:revision>82</cp:revision>
  <dcterms:created xsi:type="dcterms:W3CDTF">2018-02-25T22:30:00Z</dcterms:created>
  <dcterms:modified xsi:type="dcterms:W3CDTF">2024-03-15T10:41:47Z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774A24EF832F4FA2892CD913D6B627B6_13</vt:lpwstr>
  </property>
  <property fmtid="{D5CDD505-2E9C-101B-9397-08002B2CF9AE}" pid="3" name="KSOProductBuildVer">
    <vt:lpwstr>1046-12.2.0.13489</vt:lpwstr>
  </property>
</Properties>
</file>