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5.xml" ContentType="application/vnd.openxmlformats-officedocument.presentationml.notesSlid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6.xml" ContentType="application/vnd.openxmlformats-officedocument.presentationml.notesSlid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8.xml" ContentType="application/vnd.openxmlformats-officedocument.presentationml.notesSlide+xml"/>
  <Override PartName="/ppt/charts/chart41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9.xml" ContentType="application/vnd.openxmlformats-officedocument.presentationml.notesSlide+xml"/>
  <Override PartName="/ppt/charts/chart4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0.xml" ContentType="application/vnd.openxmlformats-officedocument.presentationml.notesSlide+xml"/>
  <Override PartName="/ppt/charts/chart4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1.xml" ContentType="application/vnd.openxmlformats-officedocument.presentationml.notesSlide+xml"/>
  <Override PartName="/ppt/charts/chart4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22.xml" ContentType="application/vnd.openxmlformats-officedocument.presentationml.notesSlide+xml"/>
  <Override PartName="/ppt/charts/chart4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23.xml" ContentType="application/vnd.openxmlformats-officedocument.presentationml.notesSlide+xml"/>
  <Override PartName="/ppt/charts/chart4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28"/>
  </p:notesMasterIdLst>
  <p:sldIdLst>
    <p:sldId id="408" r:id="rId3"/>
    <p:sldId id="380" r:id="rId4"/>
    <p:sldId id="432" r:id="rId5"/>
    <p:sldId id="433" r:id="rId6"/>
    <p:sldId id="434" r:id="rId7"/>
    <p:sldId id="457" r:id="rId8"/>
    <p:sldId id="436" r:id="rId9"/>
    <p:sldId id="441" r:id="rId10"/>
    <p:sldId id="442" r:id="rId11"/>
    <p:sldId id="443" r:id="rId12"/>
    <p:sldId id="458" r:id="rId13"/>
    <p:sldId id="461" r:id="rId14"/>
    <p:sldId id="459" r:id="rId15"/>
    <p:sldId id="460" r:id="rId16"/>
    <p:sldId id="447" r:id="rId17"/>
    <p:sldId id="448" r:id="rId18"/>
    <p:sldId id="450" r:id="rId19"/>
    <p:sldId id="449" r:id="rId20"/>
    <p:sldId id="451" r:id="rId21"/>
    <p:sldId id="452" r:id="rId22"/>
    <p:sldId id="453" r:id="rId23"/>
    <p:sldId id="454" r:id="rId24"/>
    <p:sldId id="455" r:id="rId25"/>
    <p:sldId id="412" r:id="rId26"/>
    <p:sldId id="409" r:id="rId27"/>
  </p:sldIdLst>
  <p:sldSz cx="12192000" cy="6858000"/>
  <p:notesSz cx="7099300" cy="10234613"/>
  <p:embeddedFontLst>
    <p:embeddedFont>
      <p:font typeface="Franklin Gothic Demi" panose="020B0703020102020204" pitchFamily="34" charset="0"/>
      <p:regular r:id="rId29"/>
      <p: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Tw Cen MT Condensed" panose="020B0606020104020203" pitchFamily="34" charset="0"/>
      <p:regular r:id="rId35"/>
      <p:bold r:id="rId36"/>
    </p:embeddedFont>
    <p:embeddedFont>
      <p:font typeface="Tw Cen MT" panose="020B0602020104020603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DejaVu Sans" panose="020B0603030804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3" userDrawn="1">
          <p15:clr>
            <a:srgbClr val="A4A3A4"/>
          </p15:clr>
        </p15:guide>
        <p15:guide id="4" pos="25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Inglez Gossner" initials="GIG" lastIdx="2" clrIdx="0">
    <p:extLst>
      <p:ext uri="{19B8F6BF-5375-455C-9EA6-DF929625EA0E}">
        <p15:presenceInfo xmlns:p15="http://schemas.microsoft.com/office/powerpoint/2012/main" userId="Gustavo Inglez Goss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7D4"/>
    <a:srgbClr val="448844"/>
    <a:srgbClr val="87A74A"/>
    <a:srgbClr val="0098DA"/>
    <a:srgbClr val="8EC16B"/>
    <a:srgbClr val="7FB957"/>
    <a:srgbClr val="45A018"/>
    <a:srgbClr val="97C777"/>
    <a:srgbClr val="B4DBE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77419" autoAdjust="0"/>
  </p:normalViewPr>
  <p:slideViewPr>
    <p:cSldViewPr snapToGrid="0">
      <p:cViewPr varScale="1">
        <p:scale>
          <a:sx n="115" d="100"/>
          <a:sy n="115" d="100"/>
        </p:scale>
        <p:origin x="1098" y="108"/>
      </p:cViewPr>
      <p:guideLst>
        <p:guide orient="horz" pos="2183"/>
        <p:guide pos="25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tonio\Documents\Diretoria%20de%20Estat&#237;stica\pa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66184423063439E-4"/>
          <c:y val="0"/>
          <c:w val="0.99198913781398501"/>
          <c:h val="0.93292394636015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-1.238773009964812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_-* #,##0_-;\-* #,##0_-;_-* \-??_-;_-@_-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600" b="1" strike="noStrike" spc="-1">
                    <a:solidFill>
                      <a:srgbClr val="FFFFFF"/>
                    </a:solidFill>
                    <a:latin typeface="Arial Narrow"/>
                    <a:ea typeface="DejaVu San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Curitiba</c:v>
                </c:pt>
                <c:pt idx="2">
                  <c:v>Cascavel</c:v>
                </c:pt>
                <c:pt idx="3">
                  <c:v>Maringá</c:v>
                </c:pt>
                <c:pt idx="4">
                  <c:v>Londrina</c:v>
                </c:pt>
                <c:pt idx="5">
                  <c:v>Ponta Grossa</c:v>
                </c:pt>
                <c:pt idx="6">
                  <c:v>Guarapuava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11890.5840037543</c:v>
                </c:pt>
                <c:pt idx="1">
                  <c:v>4200.2950000003102</c:v>
                </c:pt>
                <c:pt idx="2">
                  <c:v>2270.0859999999998</c:v>
                </c:pt>
                <c:pt idx="3">
                  <c:v>2002.41500000002</c:v>
                </c:pt>
                <c:pt idx="4">
                  <c:v>1997.0100037539801</c:v>
                </c:pt>
                <c:pt idx="5">
                  <c:v>993.67399999999998</c:v>
                </c:pt>
                <c:pt idx="6">
                  <c:v>427.10399999999998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93-46E0-979C-C9ABFC9457CA}"/>
            </c:ext>
          </c:extLst>
        </c:ser>
        <c:ser>
          <c:idx val="1"/>
          <c:order val="1"/>
          <c:spPr>
            <a:solidFill>
              <a:srgbClr val="5B9B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593-46E0-979C-C9ABFC9457C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593-46E0-979C-C9ABFC9457C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593-46E0-979C-C9ABFC9457C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593-46E0-979C-C9ABFC9457C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593-46E0-979C-C9ABFC9457C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593-46E0-979C-C9ABFC9457CA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593-46E0-979C-C9ABFC9457CA}"/>
              </c:ext>
            </c:extLst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593-46E0-979C-C9ABFC9457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49547799080544E-3"/>
                  <c:y val="-3.6252873563218393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3259124002153713E-4"/>
                  <c:y val="-3.579042145593879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73734890871017E-3"/>
                  <c:y val="-3.0924521072796935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61817699433609E-4"/>
                  <c:y val="-3.2895019157088035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618176994317919E-4"/>
                  <c:y val="-3.1507662835249042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3.6836015325670678E-2"/>
                </c:manualLayout>
              </c:layout>
              <c:numFmt formatCode="0.0%" sourceLinked="0"/>
              <c:spPr/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593-46E0-979C-C9ABFC9457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600" b="1" strike="noStrike" spc="-1">
                    <a:solidFill>
                      <a:srgbClr val="404040"/>
                    </a:solidFill>
                    <a:latin typeface="Arial Narrow"/>
                    <a:ea typeface="DejaVu San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Curitiba</c:v>
                </c:pt>
                <c:pt idx="2">
                  <c:v>Cascavel</c:v>
                </c:pt>
                <c:pt idx="3">
                  <c:v>Maringá</c:v>
                </c:pt>
                <c:pt idx="4">
                  <c:v>Londrina</c:v>
                </c:pt>
                <c:pt idx="5">
                  <c:v>Ponta Grossa</c:v>
                </c:pt>
                <c:pt idx="6">
                  <c:v>Guarapuava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1</c:v>
                </c:pt>
                <c:pt idx="1">
                  <c:v>0.35324547546816198</c:v>
                </c:pt>
                <c:pt idx="2">
                  <c:v>0.190914592528277</c:v>
                </c:pt>
                <c:pt idx="3">
                  <c:v>0.16840341898831701</c:v>
                </c:pt>
                <c:pt idx="4">
                  <c:v>0.167948857947049</c:v>
                </c:pt>
                <c:pt idx="5">
                  <c:v>8.3568140949701095E-2</c:v>
                </c:pt>
                <c:pt idx="6">
                  <c:v>3.59195141184947E-2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593-46E0-979C-C9ABFC94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800803512"/>
        <c:axId val="800804296"/>
      </c:barChart>
      <c:catAx>
        <c:axId val="800803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pt-BR" sz="1600" b="0" strike="noStrike" spc="-1">
                <a:solidFill>
                  <a:srgbClr val="595959"/>
                </a:solidFill>
                <a:latin typeface="Arial Narrow"/>
                <a:ea typeface="DejaVu Sans"/>
              </a:defRPr>
            </a:pPr>
            <a:endParaRPr lang="pt-BR"/>
          </a:p>
        </c:txPr>
        <c:crossAx val="800804296"/>
        <c:crosses val="autoZero"/>
        <c:auto val="1"/>
        <c:lblAlgn val="ctr"/>
        <c:lblOffset val="100"/>
        <c:noMultiLvlLbl val="0"/>
      </c:catAx>
      <c:valAx>
        <c:axId val="800804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08035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  <c:userShapes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53211491683698E-3"/>
          <c:y val="3.0945924389854801E-2"/>
          <c:w val="0.99122345670896095"/>
          <c:h val="0.8110543946402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Sem instrução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dLbl>
              <c:idx val="5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32-4175-BED2-A21C1DBA96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     Cascavel</c:v>
                </c:pt>
                <c:pt idx="2">
                  <c:v>     Curitiba</c:v>
                </c:pt>
                <c:pt idx="3">
                  <c:v>     Guarapuava</c:v>
                </c:pt>
                <c:pt idx="4">
                  <c:v>     Londrina</c:v>
                </c:pt>
                <c:pt idx="5">
                  <c:v>     Maringá</c:v>
                </c:pt>
                <c:pt idx="6">
                  <c:v>     Ponta Grossa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3.2</c:v>
                </c:pt>
                <c:pt idx="1">
                  <c:v>3.3</c:v>
                </c:pt>
                <c:pt idx="2">
                  <c:v>2.1</c:v>
                </c:pt>
                <c:pt idx="3">
                  <c:v>3.8</c:v>
                </c:pt>
                <c:pt idx="4">
                  <c:v>4</c:v>
                </c:pt>
                <c:pt idx="5">
                  <c:v>4.2</c:v>
                </c:pt>
                <c:pt idx="6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2-4175-BED2-A21C1DBA968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Fundamental incompleto</c:v>
                </c:pt>
              </c:strCache>
            </c:strRef>
          </c:tx>
          <c:spPr>
            <a:solidFill>
              <a:srgbClr val="ED7D31"/>
            </a:solidFill>
            <a:ln w="0">
              <a:noFill/>
            </a:ln>
          </c:spPr>
          <c:invertIfNegative val="0"/>
          <c:dLbls>
            <c:dLbl>
              <c:idx val="1"/>
              <c:layout>
                <c:manualLayout>
                  <c:x val="-8.1175649861754649E-3"/>
                  <c:y val="-2.8138930986502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32-4175-BED2-A21C1DBA96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32-4175-BED2-A21C1DBA96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     Cascavel</c:v>
                </c:pt>
                <c:pt idx="2">
                  <c:v>     Curitiba</c:v>
                </c:pt>
                <c:pt idx="3">
                  <c:v>     Guarapuava</c:v>
                </c:pt>
                <c:pt idx="4">
                  <c:v>     Londrina</c:v>
                </c:pt>
                <c:pt idx="5">
                  <c:v>     Maringá</c:v>
                </c:pt>
                <c:pt idx="6">
                  <c:v>     Ponta Grossa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21.3</c:v>
                </c:pt>
                <c:pt idx="1">
                  <c:v>22.6</c:v>
                </c:pt>
                <c:pt idx="2">
                  <c:v>16.5</c:v>
                </c:pt>
                <c:pt idx="3">
                  <c:v>29.2</c:v>
                </c:pt>
                <c:pt idx="4">
                  <c:v>22.8</c:v>
                </c:pt>
                <c:pt idx="5">
                  <c:v>24.9</c:v>
                </c:pt>
                <c:pt idx="6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32-4175-BED2-A21C1DBA9686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Fundamental completo</c:v>
                </c:pt>
              </c:strCache>
            </c:strRef>
          </c:tx>
          <c:spPr>
            <a:solidFill>
              <a:srgbClr val="A5A5A5"/>
            </a:solidFill>
            <a:ln w="0">
              <a:noFill/>
            </a:ln>
          </c:spPr>
          <c:invertIfNegative val="0"/>
          <c:dLbls>
            <c:dLbl>
              <c:idx val="6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E2-4F54-899F-C87EADECD1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     Cascavel</c:v>
                </c:pt>
                <c:pt idx="2">
                  <c:v>     Curitiba</c:v>
                </c:pt>
                <c:pt idx="3">
                  <c:v>     Guarapuava</c:v>
                </c:pt>
                <c:pt idx="4">
                  <c:v>     Londrina</c:v>
                </c:pt>
                <c:pt idx="5">
                  <c:v>     Maringá</c:v>
                </c:pt>
                <c:pt idx="6">
                  <c:v>     Ponta Grossa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19.3</c:v>
                </c:pt>
                <c:pt idx="1">
                  <c:v>21.4</c:v>
                </c:pt>
                <c:pt idx="2">
                  <c:v>17.399999999999999</c:v>
                </c:pt>
                <c:pt idx="3">
                  <c:v>21.5</c:v>
                </c:pt>
                <c:pt idx="4">
                  <c:v>20.7</c:v>
                </c:pt>
                <c:pt idx="5">
                  <c:v>17.600000000000001</c:v>
                </c:pt>
                <c:pt idx="6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32-4175-BED2-A21C1DBA9686}"/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médio completo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dLbl>
              <c:idx val="2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32-4175-BED2-A21C1DBA96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     Cascavel</c:v>
                </c:pt>
                <c:pt idx="2">
                  <c:v>     Curitiba</c:v>
                </c:pt>
                <c:pt idx="3">
                  <c:v>     Guarapuava</c:v>
                </c:pt>
                <c:pt idx="4">
                  <c:v>     Londrina</c:v>
                </c:pt>
                <c:pt idx="5">
                  <c:v>     Maringá</c:v>
                </c:pt>
                <c:pt idx="6">
                  <c:v>     Ponta Grossa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37.1</c:v>
                </c:pt>
                <c:pt idx="1">
                  <c:v>35</c:v>
                </c:pt>
                <c:pt idx="2">
                  <c:v>40.9</c:v>
                </c:pt>
                <c:pt idx="3">
                  <c:v>31.7</c:v>
                </c:pt>
                <c:pt idx="4">
                  <c:v>34.9</c:v>
                </c:pt>
                <c:pt idx="5">
                  <c:v>35</c:v>
                </c:pt>
                <c:pt idx="6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32-4175-BED2-A21C1DBA9686}"/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Superior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dLbl>
              <c:idx val="2"/>
              <c:layout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32-4175-BED2-A21C1DBA96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     Cascavel</c:v>
                </c:pt>
                <c:pt idx="2">
                  <c:v>     Curitiba</c:v>
                </c:pt>
                <c:pt idx="3">
                  <c:v>     Guarapuava</c:v>
                </c:pt>
                <c:pt idx="4">
                  <c:v>     Londrina</c:v>
                </c:pt>
                <c:pt idx="5">
                  <c:v>     Maringá</c:v>
                </c:pt>
                <c:pt idx="6">
                  <c:v>     Ponta Grossa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18.7</c:v>
                </c:pt>
                <c:pt idx="1">
                  <c:v>17.2</c:v>
                </c:pt>
                <c:pt idx="2">
                  <c:v>22.8</c:v>
                </c:pt>
                <c:pt idx="3">
                  <c:v>13.1</c:v>
                </c:pt>
                <c:pt idx="4">
                  <c:v>17</c:v>
                </c:pt>
                <c:pt idx="5">
                  <c:v>17.8</c:v>
                </c:pt>
                <c:pt idx="6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32-4175-BED2-A21C1DBA9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807040"/>
        <c:axId val="800808216"/>
      </c:barChart>
      <c:catAx>
        <c:axId val="80080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800808216"/>
        <c:crosses val="autoZero"/>
        <c:auto val="1"/>
        <c:lblAlgn val="ctr"/>
        <c:lblOffset val="100"/>
        <c:noMultiLvlLbl val="0"/>
      </c:catAx>
      <c:valAx>
        <c:axId val="800808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0807040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noFill/>
    <a:ln w="0">
      <a:noFill/>
    </a:ln>
  </c:spPr>
  <c:txPr>
    <a:bodyPr/>
    <a:lstStyle/>
    <a:p>
      <a:pPr>
        <a:defRPr sz="1200">
          <a:latin typeface="Arial Narrow" panose="020B0606020202030204" pitchFamily="34" charset="0"/>
        </a:defRPr>
      </a:pPr>
      <a:endParaRPr lang="pt-BR"/>
    </a:p>
  </c:txPr>
  <c:userShapes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84312218078901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Seg_alim!$A$5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Seg_alim!$B$5</c:f>
              <c:numCache>
                <c:formatCode>0.0%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Seg_alim!$A$5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Seg_alim!$C$5</c:f>
              <c:numCache>
                <c:formatCode>0.0%</c:formatCode>
                <c:ptCount val="1"/>
                <c:pt idx="0">
                  <c:v>0.14799999999999999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Seg_alim!$A$5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Seg_alim!$D$5</c:f>
              <c:numCache>
                <c:formatCode>0.0%</c:formatCode>
                <c:ptCount val="1"/>
                <c:pt idx="0">
                  <c:v>2.9000000000000001E-2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Seg_alim!$A$5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Seg_alim!$E$5</c:f>
              <c:numCache>
                <c:formatCode>0.0%</c:formatCode>
                <c:ptCount val="1"/>
                <c:pt idx="0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6064"/>
        <c:axId val="570806456"/>
      </c:barChart>
      <c:catAx>
        <c:axId val="5708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806456"/>
        <c:crosses val="autoZero"/>
        <c:auto val="1"/>
        <c:lblAlgn val="ctr"/>
        <c:lblOffset val="100"/>
        <c:noMultiLvlLbl val="0"/>
      </c:catAx>
      <c:valAx>
        <c:axId val="5708064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80606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noFill/>
        </a:ln>
        <a:effectLst/>
      </c:spPr>
    </c:plotArea>
    <c:legend>
      <c:legendPos val="b"/>
      <c:layout>
        <c:manualLayout>
          <c:xMode val="edge"/>
          <c:yMode val="edge"/>
          <c:x val="6.9030144370343521E-2"/>
          <c:y val="0.92876520876315172"/>
          <c:w val="0.88755805289974465"/>
          <c:h val="5.8010668467137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79005636833684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857884915737075E-2"/>
                  <c:y val="2.0926257604892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29271788152301"/>
                      <c:h val="0.116139205570595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Seg_alim!$A$6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Seg_alim!$B$6</c:f>
              <c:numCache>
                <c:formatCode>0.0%</c:formatCode>
                <c:ptCount val="1"/>
                <c:pt idx="0">
                  <c:v>0.80200000000000005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857884915737108E-2"/>
                  <c:y val="6.97560228109685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72166033939152"/>
                      <c:h val="0.102188550246800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Seg_alim!$A$6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Seg_alim!$C$6</c:f>
              <c:numCache>
                <c:formatCode>0.0%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Seg_alim!$A$6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Seg_alim!$D$6</c:f>
              <c:numCache>
                <c:formatCode>0.0%</c:formatCode>
                <c:ptCount val="1"/>
                <c:pt idx="0">
                  <c:v>3.3000000000000002E-2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Seg_alim!$A$6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Seg_alim!$E$6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6848"/>
        <c:axId val="570808416"/>
      </c:barChart>
      <c:catAx>
        <c:axId val="5708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808416"/>
        <c:crosses val="autoZero"/>
        <c:auto val="1"/>
        <c:lblAlgn val="ctr"/>
        <c:lblOffset val="100"/>
        <c:noMultiLvlLbl val="0"/>
      </c:catAx>
      <c:valAx>
        <c:axId val="5708084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8068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7.447778044257776E-2"/>
          <c:y val="0.92800334532490547"/>
          <c:w val="0.82875702678513996"/>
          <c:h val="6.068123573878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9773732421195E-3"/>
          <c:y val="3.1947374875402092E-2"/>
          <c:w val="0.99665411961522377"/>
          <c:h val="0.72504504391191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21004627559098"/>
                      <c:h val="0.125073972637199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Seg_alim!$A$7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Seg_alim!$B$7</c:f>
              <c:numCache>
                <c:formatCode>0.0%</c:formatCode>
                <c:ptCount val="1"/>
                <c:pt idx="0">
                  <c:v>0.78600000000000003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8403562662231"/>
                      <c:h val="0.117087128918348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Seg_alim!$A$7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Seg_alim!$C$7</c:f>
              <c:numCache>
                <c:formatCode>0.0%</c:formatCode>
                <c:ptCount val="1"/>
                <c:pt idx="0">
                  <c:v>0.16500000000000001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Seg_alim!$A$7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Seg_alim!$D$7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Seg_alim!$A$7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Seg_alim!$E$7</c:f>
              <c:numCache>
                <c:formatCode>0.0%</c:formatCode>
                <c:ptCount val="1"/>
                <c:pt idx="0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13904"/>
        <c:axId val="570811552"/>
      </c:barChart>
      <c:catAx>
        <c:axId val="57081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811552"/>
        <c:crosses val="autoZero"/>
        <c:auto val="1"/>
        <c:lblAlgn val="ctr"/>
        <c:lblOffset val="100"/>
        <c:noMultiLvlLbl val="0"/>
      </c:catAx>
      <c:valAx>
        <c:axId val="5708115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81390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56842658134526"/>
          <c:y val="0.92800334532490547"/>
          <c:w val="0.65191370844556662"/>
          <c:h val="6.068123573878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5974185449505E-3"/>
          <c:y val="1.9820815495628114E-2"/>
          <c:w val="0.99665411961522377"/>
          <c:h val="0.77148735017492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597400557077127E-17"/>
                  <c:y val="7.39517485221296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7175281506236"/>
                      <c:h val="0.108413263333442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Seg_alim!$A$8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Seg_alim!$B$8</c:f>
              <c:numCache>
                <c:formatCode>0.0%</c:formatCode>
                <c:ptCount val="1"/>
                <c:pt idx="0">
                  <c:v>0.81599999999999995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9517485221289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3488960142598"/>
                      <c:h val="0.123203613037867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Seg_alim!$A$8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Seg_alim!$C$8</c:f>
              <c:numCache>
                <c:formatCode>0.0%</c:formatCode>
                <c:ptCount val="1"/>
                <c:pt idx="0">
                  <c:v>0.126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Seg_alim!$A$8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Seg_alim!$D$8</c:f>
              <c:numCache>
                <c:formatCode>0.0%</c:formatCode>
                <c:ptCount val="1"/>
                <c:pt idx="0">
                  <c:v>2.7E-2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Seg_alim!$A$8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Seg_alim!$E$8</c:f>
              <c:numCache>
                <c:formatCode>0.0%</c:formatCode>
                <c:ptCount val="1"/>
                <c:pt idx="0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13120"/>
        <c:axId val="570812728"/>
      </c:barChart>
      <c:catAx>
        <c:axId val="5708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812728"/>
        <c:crosses val="autoZero"/>
        <c:auto val="1"/>
        <c:lblAlgn val="ctr"/>
        <c:lblOffset val="100"/>
        <c:noMultiLvlLbl val="0"/>
      </c:catAx>
      <c:valAx>
        <c:axId val="570812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81312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6486365293501587"/>
          <c:y val="0.92800334532490547"/>
          <c:w val="0.6457734611707926"/>
          <c:h val="6.068123573878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8080441744217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139264012632"/>
                      <c:h val="0.151860110842397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Seg_alim!$A$9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Seg_alim!$B$9</c:f>
              <c:numCache>
                <c:formatCode>0.0%</c:formatCode>
                <c:ptCount val="1"/>
                <c:pt idx="0">
                  <c:v>0.79200000000000004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63321583177982E-2"/>
                  <c:y val="3.205761137455343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7171201247786"/>
                      <c:h val="0.135574844264123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Seg_alim!$A$9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Seg_alim!$C$9</c:f>
              <c:numCache>
                <c:formatCode>0.0%</c:formatCode>
                <c:ptCount val="1"/>
                <c:pt idx="0">
                  <c:v>0.155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Seg_alim!$A$9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Seg_alim!$D$9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Seg_alim!$A$9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Seg_alim!$E$9</c:f>
              <c:numCache>
                <c:formatCode>0.0%</c:formatCode>
                <c:ptCount val="1"/>
                <c:pt idx="0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12336"/>
        <c:axId val="570751184"/>
      </c:barChart>
      <c:catAx>
        <c:axId val="57081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51184"/>
        <c:crosses val="autoZero"/>
        <c:auto val="1"/>
        <c:lblAlgn val="ctr"/>
        <c:lblOffset val="100"/>
        <c:noMultiLvlLbl val="0"/>
      </c:catAx>
      <c:valAx>
        <c:axId val="5707511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8123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7173998191946924"/>
          <c:y val="0.92800334532490547"/>
          <c:w val="0.66830811526245537"/>
          <c:h val="6.068123573878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65411961522377"/>
          <c:h val="0.75484661079184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95483724234971E-2"/>
                  <c:y val="-3.1177951401675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9727082903586"/>
                      <c:h val="0.148407048671973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Seg_alim!$A$10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Seg_alim!$B$10</c:f>
              <c:numCache>
                <c:formatCode>0.0%</c:formatCode>
                <c:ptCount val="1"/>
                <c:pt idx="0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6092664519249"/>
                      <c:h val="0.121683090327680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Seg_alim!$A$10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Seg_alim!$C$10</c:f>
              <c:numCache>
                <c:formatCode>0.0%</c:formatCode>
                <c:ptCount val="1"/>
                <c:pt idx="0">
                  <c:v>0.13100000000000001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Seg_alim!$A$10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Seg_alim!$D$10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Seg_alim!$A$10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Seg_alim!$E$10</c:f>
              <c:numCache>
                <c:formatCode>0.0%</c:formatCode>
                <c:ptCount val="1"/>
                <c:pt idx="0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57456"/>
        <c:axId val="570753536"/>
      </c:barChart>
      <c:catAx>
        <c:axId val="5707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53536"/>
        <c:crosses val="autoZero"/>
        <c:auto val="1"/>
        <c:lblAlgn val="ctr"/>
        <c:lblOffset val="100"/>
        <c:noMultiLvlLbl val="0"/>
      </c:catAx>
      <c:valAx>
        <c:axId val="5707535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5745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486308351000405"/>
          <c:y val="0.91018715889251989"/>
          <c:w val="0.54686043355389824"/>
          <c:h val="6.068123573878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75740612217574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8242063713064"/>
                      <c:h val="0.12718009951336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Seg_alim!$A$11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Seg_alim!$B$11</c:f>
              <c:numCache>
                <c:formatCode>0.0%</c:formatCode>
                <c:ptCount val="1"/>
                <c:pt idx="0">
                  <c:v>0.82799999999999996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1026507346193"/>
                      <c:h val="0.1184180326301092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Seg_alim!$A$11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Seg_alim!$C$11</c:f>
              <c:numCache>
                <c:formatCode>0.0%</c:formatCode>
                <c:ptCount val="1"/>
                <c:pt idx="0">
                  <c:v>0.13100000000000001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Seg_alim!$A$11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Seg_alim!$D$11</c:f>
              <c:numCache>
                <c:formatCode>0.0%</c:formatCode>
                <c:ptCount val="1"/>
                <c:pt idx="0">
                  <c:v>2.7E-2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Seg_alim!$A$11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Seg_alim!$E$11</c:f>
              <c:numCache>
                <c:formatCode>0.0%</c:formatCode>
                <c:ptCount val="1"/>
                <c:pt idx="0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0592"/>
        <c:axId val="570760984"/>
      </c:barChart>
      <c:catAx>
        <c:axId val="57076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0984"/>
        <c:crosses val="autoZero"/>
        <c:auto val="1"/>
        <c:lblAlgn val="ctr"/>
        <c:lblOffset val="100"/>
        <c:noMultiLvlLbl val="0"/>
      </c:catAx>
      <c:valAx>
        <c:axId val="5707609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05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6302059774989"/>
          <c:y val="0.90197715181935678"/>
          <c:w val="0.71016582633495007"/>
          <c:h val="6.935674256313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85173994858339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Seg_alim!$B$26</c:f>
              <c:numCache>
                <c:formatCode>0.0%</c:formatCode>
                <c:ptCount val="1"/>
                <c:pt idx="0">
                  <c:v>0.79400000000000004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Seg_alim!$C$26</c:f>
              <c:numCache>
                <c:formatCode>0.0%</c:formatCode>
                <c:ptCount val="1"/>
                <c:pt idx="0">
                  <c:v>0.153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Seg_alim!$D$26</c:f>
              <c:numCache>
                <c:formatCode>0.0%</c:formatCode>
                <c:ptCount val="1"/>
                <c:pt idx="0">
                  <c:v>2.9000000000000001E-2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Seg_alim!$E$26</c:f>
              <c:numCache>
                <c:formatCode>0.0%</c:formatCode>
                <c:ptCount val="1"/>
                <c:pt idx="0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1960"/>
        <c:axId val="570764120"/>
      </c:barChart>
      <c:catAx>
        <c:axId val="57077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764120"/>
        <c:crosses val="autoZero"/>
        <c:auto val="1"/>
        <c:lblAlgn val="ctr"/>
        <c:lblOffset val="100"/>
        <c:noMultiLvlLbl val="0"/>
      </c:catAx>
      <c:valAx>
        <c:axId val="5707641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196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6130599255976239"/>
          <c:y val="0.93758185838968222"/>
          <c:w val="0.47738801488047511"/>
          <c:h val="6.2418141610317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9219316503386E-3"/>
          <c:y val="1.5203900709219842E-3"/>
          <c:w val="0.99665411961522377"/>
          <c:h val="0.7681100398936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Seg_alim!$B$27</c:f>
              <c:numCache>
                <c:formatCode>0.0%</c:formatCode>
                <c:ptCount val="1"/>
                <c:pt idx="0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Seg_alim!$C$27</c:f>
              <c:numCache>
                <c:formatCode>0.0%</c:formatCode>
                <c:ptCount val="1"/>
                <c:pt idx="0">
                  <c:v>0.14699999999999999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Seg_alim!$D$27</c:f>
              <c:numCache>
                <c:formatCode>0.0%</c:formatCode>
                <c:ptCount val="1"/>
                <c:pt idx="0">
                  <c:v>3.5999999999999997E-2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Seg_alim!$E$27</c:f>
              <c:numCache>
                <c:formatCode>0.0%</c:formatCode>
                <c:ptCount val="1"/>
                <c:pt idx="0">
                  <c:v>2.7E-2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6080"/>
        <c:axId val="570773528"/>
      </c:barChart>
      <c:catAx>
        <c:axId val="5707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773528"/>
        <c:crosses val="autoZero"/>
        <c:auto val="1"/>
        <c:lblAlgn val="ctr"/>
        <c:lblOffset val="100"/>
        <c:noMultiLvlLbl val="0"/>
      </c:catAx>
      <c:valAx>
        <c:axId val="570773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608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2267194127308671"/>
          <c:y val="0.88125332446808502"/>
          <c:w val="0.75465611745382666"/>
          <c:h val="0.1187466755319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Plan2!$B$116</c:f>
              <c:numCache>
                <c:formatCode>0.0</c:formatCode>
                <c:ptCount val="1"/>
                <c:pt idx="0">
                  <c:v>89.902562398168754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Plan2!$A$116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Plan2!$C$116</c:f>
              <c:numCache>
                <c:formatCode>0.0</c:formatCode>
                <c:ptCount val="1"/>
                <c:pt idx="0">
                  <c:v>10.097437601831386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9592"/>
        <c:axId val="570799008"/>
      </c:barChart>
      <c:catAx>
        <c:axId val="57080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799008"/>
        <c:crosses val="autoZero"/>
        <c:auto val="1"/>
        <c:lblAlgn val="ctr"/>
        <c:lblOffset val="100"/>
        <c:noMultiLvlLbl val="0"/>
      </c:catAx>
      <c:valAx>
        <c:axId val="5707990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65411961522377"/>
          <c:h val="0.73200344679017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01941506176871"/>
                      <c:h val="0.151933074824070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Seg_alim!$B$28</c:f>
              <c:numCache>
                <c:formatCode>0.0%</c:formatCode>
                <c:ptCount val="1"/>
                <c:pt idx="0">
                  <c:v>0.78300000000000003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8740969119183"/>
                      <c:h val="0.161052707166451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Seg_alim!$C$28</c:f>
              <c:numCache>
                <c:formatCode>0.0%</c:formatCode>
                <c:ptCount val="1"/>
                <c:pt idx="0">
                  <c:v>0.16800000000000001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5174081993649"/>
                      <c:h val="0.142813442481688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Seg_alim!$D$28</c:f>
              <c:numCache>
                <c:formatCode>0.0%</c:formatCode>
                <c:ptCount val="1"/>
                <c:pt idx="0">
                  <c:v>2.9000000000000001E-2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89574261012879"/>
                      <c:h val="0.124574177796926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Seg_alim!$E$28</c:f>
              <c:numCache>
                <c:formatCode>0.0%</c:formatCode>
                <c:ptCount val="1"/>
                <c:pt idx="0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6472"/>
        <c:axId val="570772352"/>
      </c:barChart>
      <c:catAx>
        <c:axId val="57076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2352"/>
        <c:crosses val="autoZero"/>
        <c:auto val="1"/>
        <c:lblAlgn val="ctr"/>
        <c:lblOffset val="100"/>
        <c:noMultiLvlLbl val="0"/>
      </c:catAx>
      <c:valAx>
        <c:axId val="5707723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647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2825307067707631"/>
          <c:y val="0.85328234956197047"/>
          <c:w val="0.74349385864584738"/>
          <c:h val="0.14671765043802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9401923881221E-3"/>
          <c:y val="2.2630837872618083E-2"/>
          <c:w val="0.99665411961522377"/>
          <c:h val="0.7155823258987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056156638258497E-3"/>
                  <c:y val="3.2270410675048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3686139588273"/>
                      <c:h val="0.1263374143143272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Seg_alim!$B$29</c:f>
              <c:numCache>
                <c:formatCode>0.0%</c:formatCode>
                <c:ptCount val="1"/>
                <c:pt idx="0">
                  <c:v>0.78600000000000003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4247705970857"/>
                      <c:h val="0.1182698910503216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Seg_alim!$C$29</c:f>
              <c:numCache>
                <c:formatCode>0.0%</c:formatCode>
                <c:ptCount val="1"/>
                <c:pt idx="0">
                  <c:v>0.14499999999999999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Seg_alim!$D$29</c:f>
              <c:numCache>
                <c:formatCode>0.0%</c:formatCode>
                <c:ptCount val="1"/>
                <c:pt idx="0">
                  <c:v>3.1E-2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Seg_alim!$A$29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Seg_alim!$E$29</c:f>
              <c:numCache>
                <c:formatCode>0.0%</c:formatCode>
                <c:ptCount val="1"/>
                <c:pt idx="0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3136"/>
        <c:axId val="570767256"/>
      </c:barChart>
      <c:catAx>
        <c:axId val="5707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7256"/>
        <c:crosses val="autoZero"/>
        <c:auto val="1"/>
        <c:lblAlgn val="ctr"/>
        <c:lblOffset val="100"/>
        <c:noMultiLvlLbl val="0"/>
      </c:catAx>
      <c:valAx>
        <c:axId val="5707672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31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5053599451711319"/>
          <c:y val="0.86214127313139943"/>
          <c:w val="0.65149369449339634"/>
          <c:h val="0.12979120360459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3987755387289E-2"/>
          <c:y val="2.2630837872618083E-2"/>
          <c:w val="0.9622530910848146"/>
          <c:h val="0.755082091584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Seg_alim!$B$30</c:f>
              <c:numCache>
                <c:formatCode>0.0%</c:formatCode>
                <c:ptCount val="1"/>
                <c:pt idx="0">
                  <c:v>0.78300000000000003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Seg_alim!$C$30</c:f>
              <c:numCache>
                <c:formatCode>0.0%</c:formatCode>
                <c:ptCount val="1"/>
                <c:pt idx="0">
                  <c:v>0.16200000000000001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Seg_alim!$D$30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Seg_alim!$E$30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8432"/>
        <c:axId val="570770392"/>
      </c:barChart>
      <c:catAx>
        <c:axId val="57076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0392"/>
        <c:crosses val="autoZero"/>
        <c:auto val="1"/>
        <c:lblAlgn val="ctr"/>
        <c:lblOffset val="100"/>
        <c:noMultiLvlLbl val="0"/>
      </c:catAx>
      <c:valAx>
        <c:axId val="5707703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843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1650406068023098"/>
          <c:y val="0.9101817989253308"/>
          <c:w val="0.56699133689045778"/>
          <c:h val="8.2955621263406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9401923881221E-3"/>
          <c:y val="2.2630837872618083E-2"/>
          <c:w val="0.99665411961522377"/>
          <c:h val="0.7434676681462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Seg_alim!$B$31</c:f>
              <c:numCache>
                <c:formatCode>0.0%</c:formatCode>
                <c:ptCount val="1"/>
                <c:pt idx="0">
                  <c:v>0.81899999999999995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Seg_alim!$C$31</c:f>
              <c:numCache>
                <c:formatCode>0.0%</c:formatCode>
                <c:ptCount val="1"/>
                <c:pt idx="0">
                  <c:v>0.13200000000000001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Seg_alim!$D$31</c:f>
              <c:numCache>
                <c:formatCode>0.0%</c:formatCode>
                <c:ptCount val="1"/>
                <c:pt idx="0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Seg_alim!$E$31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7648"/>
        <c:axId val="570764512"/>
      </c:barChart>
      <c:catAx>
        <c:axId val="5707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4512"/>
        <c:crosses val="autoZero"/>
        <c:auto val="1"/>
        <c:lblAlgn val="ctr"/>
        <c:lblOffset val="100"/>
        <c:noMultiLvlLbl val="0"/>
      </c:catAx>
      <c:valAx>
        <c:axId val="5707645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76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042875184091451"/>
          <c:y val="0.89383924818366645"/>
          <c:w val="0.49914249631817109"/>
          <c:h val="0.10616075181633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2928840688689E-3"/>
          <c:y val="2.263098132054989E-2"/>
          <c:w val="0.99665411961522377"/>
          <c:h val="0.7314291645350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88406578459562"/>
                      <c:h val="0.120004718923450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Seg_alim!$B$32</c:f>
              <c:numCache>
                <c:formatCode>0.0%</c:formatCode>
                <c:ptCount val="1"/>
                <c:pt idx="0">
                  <c:v>0.82599999999999996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88406578459562"/>
                      <c:h val="9.839522571994777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Seg_alim!$C$32</c:f>
              <c:numCache>
                <c:formatCode>0.0%</c:formatCode>
                <c:ptCount val="1"/>
                <c:pt idx="0">
                  <c:v>0.13200000000000001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Seg_alim!$D$32</c:f>
              <c:numCache>
                <c:formatCode>0.0%</c:formatCode>
                <c:ptCount val="1"/>
                <c:pt idx="0">
                  <c:v>2.5999999999999999E-2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Seg_alim!$A$32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Seg_alim!$E$32</c:f>
              <c:numCache>
                <c:formatCode>0.0%</c:formatCode>
                <c:ptCount val="1"/>
                <c:pt idx="0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9216"/>
        <c:axId val="570769608"/>
      </c:barChart>
      <c:catAx>
        <c:axId val="5707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9608"/>
        <c:crosses val="autoZero"/>
        <c:auto val="1"/>
        <c:lblAlgn val="ctr"/>
        <c:lblOffset val="100"/>
        <c:noMultiLvlLbl val="0"/>
      </c:catAx>
      <c:valAx>
        <c:axId val="570769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921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771978318546131"/>
          <c:y val="0.8841146970643986"/>
          <c:w val="0.64560371942910688"/>
          <c:h val="0.11588530293560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65411961522377"/>
          <c:h val="0.8319557610256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Seg_alim!$A$42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Seg_alim!$B$42</c:f>
              <c:numCache>
                <c:formatCode>0.0%</c:formatCode>
                <c:ptCount val="1"/>
                <c:pt idx="0">
                  <c:v>0.85899999999999999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Seg_alim!$A$42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Seg_alim!$C$42</c:f>
              <c:numCache>
                <c:formatCode>0.0%</c:formatCode>
                <c:ptCount val="1"/>
                <c:pt idx="0">
                  <c:v>0.104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Seg_alim!$A$42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Seg_alim!$D$42</c:f>
              <c:numCache>
                <c:formatCode>0.0%</c:formatCode>
                <c:ptCount val="1"/>
                <c:pt idx="0">
                  <c:v>2.3E-2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Seg_alim!$A$42</c:f>
              <c:strCache>
                <c:ptCount val="1"/>
                <c:pt idx="0">
                  <c:v>PARANÁ</c:v>
                </c:pt>
              </c:strCache>
            </c:strRef>
          </c:cat>
          <c:val>
            <c:numRef>
              <c:f>Seg_alim!$E$42</c:f>
              <c:numCache>
                <c:formatCode>0.0%</c:formatCode>
                <c:ptCount val="1"/>
                <c:pt idx="0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0784"/>
        <c:axId val="570771176"/>
      </c:barChart>
      <c:catAx>
        <c:axId val="57077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1176"/>
        <c:crosses val="autoZero"/>
        <c:auto val="1"/>
        <c:lblAlgn val="ctr"/>
        <c:lblOffset val="100"/>
        <c:noMultiLvlLbl val="0"/>
      </c:catAx>
      <c:valAx>
        <c:axId val="5707711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078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0"/>
          <c:w val="0.99665411961522377"/>
          <c:h val="0.75017477442608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9727082903586"/>
                      <c:h val="0.112594644282638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Seg_alim!$A$43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Seg_alim!$B$43</c:f>
              <c:numCache>
                <c:formatCode>0.0%</c:formatCode>
                <c:ptCount val="1"/>
                <c:pt idx="0">
                  <c:v>0.86699999999999999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6092664519249"/>
                      <c:h val="0.112594644282638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Seg_alim!$A$43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Seg_alim!$C$43</c:f>
              <c:numCache>
                <c:formatCode>0.0%</c:formatCode>
                <c:ptCount val="1"/>
                <c:pt idx="0">
                  <c:v>0.10100000000000001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Seg_alim!$A$43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Seg_alim!$D$43</c:f>
              <c:numCache>
                <c:formatCode>0.0%</c:formatCode>
                <c:ptCount val="1"/>
                <c:pt idx="0">
                  <c:v>1.9E-2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Seg_alim!$A$43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Seg_alim!$E$43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2160"/>
        <c:axId val="570761768"/>
      </c:barChart>
      <c:catAx>
        <c:axId val="5707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1768"/>
        <c:crosses val="autoZero"/>
        <c:auto val="1"/>
        <c:lblAlgn val="ctr"/>
        <c:lblOffset val="100"/>
        <c:noMultiLvlLbl val="0"/>
      </c:catAx>
      <c:valAx>
        <c:axId val="570761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21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9246358823187168"/>
          <c:y val="0.87643689977986894"/>
          <c:w val="0.61507223584682225"/>
          <c:h val="0.12356310022013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205342469326901E-3"/>
          <c:w val="1"/>
          <c:h val="0.77191518916897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3554215288419"/>
                      <c:h val="0.10169299129216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Seg_alim!$A$44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Seg_alim!$B$44</c:f>
              <c:numCache>
                <c:formatCode>0.0%</c:formatCode>
                <c:ptCount val="1"/>
                <c:pt idx="0">
                  <c:v>0.83499999999999996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3554215288419"/>
                      <c:h val="0.10169299129216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Seg_alim!$A$44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Seg_alim!$C$44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Seg_alim!$A$44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Seg_alim!$D$44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Seg_alim!$A$44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Seg_alim!$E$44</c:f>
              <c:numCache>
                <c:formatCode>0.0%</c:formatCode>
                <c:ptCount val="1"/>
                <c:pt idx="0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65296"/>
        <c:axId val="570763728"/>
      </c:barChart>
      <c:catAx>
        <c:axId val="57076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63728"/>
        <c:crosses val="autoZero"/>
        <c:auto val="1"/>
        <c:lblAlgn val="ctr"/>
        <c:lblOffset val="100"/>
        <c:noMultiLvlLbl val="0"/>
      </c:catAx>
      <c:valAx>
        <c:axId val="570763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6529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2506261155102689"/>
          <c:y val="0.89552718189960256"/>
          <c:w val="0.61007604717886299"/>
          <c:h val="0.1044730558211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7.139670793714953E-3"/>
          <c:w val="0.99665411961522377"/>
          <c:h val="0.77597355144294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Seg_alim!$A$45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Seg_alim!$B$45</c:f>
              <c:numCache>
                <c:formatCode>0.0%</c:formatCode>
                <c:ptCount val="1"/>
                <c:pt idx="0">
                  <c:v>0.89800000000000002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Seg_alim!$A$45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Seg_alim!$C$45</c:f>
              <c:numCache>
                <c:formatCode>0.0%</c:formatCode>
                <c:ptCount val="1"/>
                <c:pt idx="0">
                  <c:v>7.4999999999999997E-2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Seg_alim!$A$45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Seg_alim!$D$45</c:f>
              <c:numCache>
                <c:formatCode>0.0%</c:formatCode>
                <c:ptCount val="1"/>
                <c:pt idx="0">
                  <c:v>1.7000000000000001E-2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Seg_alim!$A$45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Seg_alim!$E$45</c:f>
              <c:numCache>
                <c:formatCode>0.0%</c:formatCode>
                <c:ptCount val="1"/>
                <c:pt idx="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7056"/>
        <c:axId val="570776664"/>
      </c:barChart>
      <c:catAx>
        <c:axId val="5707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6664"/>
        <c:crosses val="autoZero"/>
        <c:auto val="1"/>
        <c:lblAlgn val="ctr"/>
        <c:lblOffset val="100"/>
        <c:noMultiLvlLbl val="0"/>
      </c:catAx>
      <c:valAx>
        <c:axId val="5707766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705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1107189682285044"/>
          <c:y val="0.89594996285000317"/>
          <c:w val="0.59222855422634402"/>
          <c:h val="0.10405003714999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7.139670793714953E-3"/>
          <c:w val="0.99665411961522377"/>
          <c:h val="0.7852576454852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Seg_alim!$A$46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Seg_alim!$B$46</c:f>
              <c:numCache>
                <c:formatCode>0.0%</c:formatCode>
                <c:ptCount val="1"/>
                <c:pt idx="0">
                  <c:v>0.88800000000000001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Seg_alim!$A$46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Seg_alim!$C$46</c:f>
              <c:numCache>
                <c:formatCode>0.0%</c:formatCode>
                <c:ptCount val="1"/>
                <c:pt idx="0">
                  <c:v>7.4999999999999997E-2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Seg_alim!$A$46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Seg_alim!$D$46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Seg_alim!$A$46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Seg_alim!$E$46</c:f>
              <c:numCache>
                <c:formatCode>0.0%</c:formatCode>
                <c:ptCount val="1"/>
                <c:pt idx="0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1368"/>
        <c:axId val="570784896"/>
      </c:barChart>
      <c:catAx>
        <c:axId val="57078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4896"/>
        <c:crosses val="autoZero"/>
        <c:auto val="1"/>
        <c:lblAlgn val="ctr"/>
        <c:lblOffset val="100"/>
        <c:noMultiLvlLbl val="0"/>
      </c:catAx>
      <c:valAx>
        <c:axId val="5707848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136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9953491710327997"/>
          <c:y val="0.88420178640248459"/>
          <c:w val="0.60092959161702431"/>
          <c:h val="0.11579821359751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76127322307324E-2"/>
          <c:y val="2.5785012066877569E-2"/>
          <c:w val="0.93524774535538535"/>
          <c:h val="0.92561363513938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188063661153662E-2"/>
                  <c:y val="0.23893792656064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7343237085875"/>
                      <c:h val="0.238651201048768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Plan2!$B$117</c:f>
              <c:numCache>
                <c:formatCode>0.0</c:formatCode>
                <c:ptCount val="1"/>
                <c:pt idx="0">
                  <c:v>84.868773387550007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83618839787995E-2"/>
                  <c:y val="5.15704036457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6521986495185"/>
                      <c:h val="0.1497463262359654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Plan2!$A$117</c:f>
              <c:strCache>
                <c:ptCount val="1"/>
                <c:pt idx="0">
                  <c:v>CASCAVEL</c:v>
                </c:pt>
              </c:strCache>
            </c:strRef>
          </c:cat>
          <c:val>
            <c:numRef>
              <c:f>Plan2!$C$117</c:f>
              <c:numCache>
                <c:formatCode>0.0</c:formatCode>
                <c:ptCount val="1"/>
                <c:pt idx="0">
                  <c:v>15.131226612450108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4496"/>
        <c:axId val="570802144"/>
      </c:barChart>
      <c:catAx>
        <c:axId val="5708044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dirty="0" smtClean="0">
                    <a:latin typeface="Arial Narrow" panose="020B0606020202030204" pitchFamily="34" charset="0"/>
                  </a:rPr>
                  <a:t>CASCAVEL</a:t>
                </a:r>
                <a:endParaRPr lang="pt-BR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5922441923063355"/>
              <c:y val="1.01077140898169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02144"/>
        <c:crosses val="autoZero"/>
        <c:auto val="1"/>
        <c:lblAlgn val="ctr"/>
        <c:lblOffset val="100"/>
        <c:noMultiLvlLbl val="0"/>
      </c:catAx>
      <c:valAx>
        <c:axId val="5708021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4496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b="1"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58803847762441E-3"/>
          <c:y val="7.139670793714953E-3"/>
          <c:w val="0.99665411961522377"/>
          <c:h val="0.76661849089391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Seg_alim!$A$47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Seg_alim!$B$47</c:f>
              <c:numCache>
                <c:formatCode>0.0%</c:formatCode>
                <c:ptCount val="1"/>
                <c:pt idx="0">
                  <c:v>0.84199999999999997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Seg_alim!$A$47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Seg_alim!$C$47</c:f>
              <c:numCache>
                <c:formatCode>0.0%</c:formatCode>
                <c:ptCount val="1"/>
                <c:pt idx="0">
                  <c:v>0.121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Seg_alim!$A$47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Seg_alim!$D$47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Seg_alim!$A$47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Seg_alim!$E$47</c:f>
              <c:numCache>
                <c:formatCode>0.0%</c:formatCode>
                <c:ptCount val="1"/>
                <c:pt idx="0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7448"/>
        <c:axId val="570785680"/>
      </c:barChart>
      <c:catAx>
        <c:axId val="57077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5680"/>
        <c:crosses val="autoZero"/>
        <c:auto val="1"/>
        <c:lblAlgn val="ctr"/>
        <c:lblOffset val="100"/>
        <c:noMultiLvlLbl val="0"/>
      </c:catAx>
      <c:valAx>
        <c:axId val="5707856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744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771675061407832"/>
          <c:y val="0.89014257017747611"/>
          <c:w val="0.59910574397212935"/>
          <c:h val="0.10985742982252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61516014188721E-3"/>
          <c:y val="0"/>
          <c:w val="0.99665411961522377"/>
          <c:h val="0.77241882340276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Seg_alim!$B$3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869847318568845E-3"/>
                  <c:y val="2.09261209068425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5501188779899"/>
                      <c:h val="0.109234351133717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Seg_alim!$A$48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Seg_alim!$B$48</c:f>
              <c:numCache>
                <c:formatCode>0.0%</c:formatCode>
                <c:ptCount val="1"/>
                <c:pt idx="0">
                  <c:v>0.83699999999999997</c:v>
                </c:pt>
              </c:numCache>
            </c:numRef>
          </c:val>
        </c:ser>
        <c:ser>
          <c:idx val="1"/>
          <c:order val="1"/>
          <c:tx>
            <c:strRef>
              <c:f>Seg_alim!$C$3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6802715594211"/>
                      <c:h val="8.83082302268753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Seg_alim!$A$48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Seg_alim!$C$48</c:f>
              <c:numCache>
                <c:formatCode>0.0%</c:formatCode>
                <c:ptCount val="1"/>
                <c:pt idx="0">
                  <c:v>0.121</c:v>
                </c:pt>
              </c:numCache>
            </c:numRef>
          </c:val>
        </c:ser>
        <c:ser>
          <c:idx val="2"/>
          <c:order val="2"/>
          <c:tx>
            <c:strRef>
              <c:f>Seg_alim!$D$3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Seg_alim!$A$48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Seg_alim!$D$48</c:f>
              <c:numCache>
                <c:formatCode>0.0%</c:formatCode>
                <c:ptCount val="1"/>
                <c:pt idx="0">
                  <c:v>3.2000000000000001E-2</c:v>
                </c:pt>
              </c:numCache>
            </c:numRef>
          </c:val>
        </c:ser>
        <c:ser>
          <c:idx val="3"/>
          <c:order val="3"/>
          <c:tx>
            <c:strRef>
              <c:f>Seg_alim!$E$3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Seg_alim!$A$48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Seg_alim!$E$48</c:f>
              <c:numCache>
                <c:formatCode>0.0%</c:formatCode>
                <c:ptCount val="1"/>
                <c:pt idx="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0584"/>
        <c:axId val="570782936"/>
      </c:barChart>
      <c:catAx>
        <c:axId val="57078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2936"/>
        <c:crosses val="autoZero"/>
        <c:auto val="1"/>
        <c:lblAlgn val="ctr"/>
        <c:lblOffset val="100"/>
        <c:noMultiLvlLbl val="0"/>
      </c:catAx>
      <c:valAx>
        <c:axId val="570782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058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3175"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9150233128197813"/>
          <c:y val="0.8877794200114133"/>
          <c:w val="0.61699474790968689"/>
          <c:h val="0.11222057998858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12700" cap="flat" cmpd="sng" algn="ctr">
      <a:solidFill>
        <a:schemeClr val="tx1">
          <a:lumMod val="15000"/>
          <a:lumOff val="85000"/>
          <a:alpha val="77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pt-BR"/>
              <a:t>Segurança Alimentar</a:t>
            </a:r>
          </a:p>
        </c:rich>
      </c:tx>
      <c:layout>
        <c:manualLayout>
          <c:xMode val="edge"/>
          <c:yMode val="edge"/>
          <c:x val="0.337674284791906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429787539511067"/>
          <c:w val="0.9990322710664904"/>
          <c:h val="0.70395551508540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Plan2!$B$2:$B$3</c:f>
              <c:strCache>
                <c:ptCount val="2"/>
                <c:pt idx="1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Plan2!$A$4:$A$10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Plan2!$B$4:$B$10</c:f>
              <c:numCache>
                <c:formatCode>0.0%</c:formatCode>
                <c:ptCount val="7"/>
                <c:pt idx="0">
                  <c:v>0.58099999999999996</c:v>
                </c:pt>
                <c:pt idx="1">
                  <c:v>0.56399999999999995</c:v>
                </c:pt>
                <c:pt idx="2">
                  <c:v>0.58099999999999996</c:v>
                </c:pt>
                <c:pt idx="3">
                  <c:v>0.57299999999999995</c:v>
                </c:pt>
                <c:pt idx="4">
                  <c:v>0.60499999999999998</c:v>
                </c:pt>
                <c:pt idx="5">
                  <c:v>0.57499999999999996</c:v>
                </c:pt>
                <c:pt idx="6">
                  <c:v>0.58199999999999996</c:v>
                </c:pt>
              </c:numCache>
            </c:numRef>
          </c:val>
        </c:ser>
        <c:ser>
          <c:idx val="1"/>
          <c:order val="1"/>
          <c:tx>
            <c:strRef>
              <c:f>Plan2!$C$2:$C$3</c:f>
              <c:strCache>
                <c:ptCount val="2"/>
                <c:pt idx="1">
                  <c:v>Feminino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0722030828463E-2"/>
                  <c:y val="-4.34168283060359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423118209342529E-2"/>
                  <c:y val="9.4061143286139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48952601646365E-2"/>
                  <c:y val="-4.31113729894412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748952601646365E-2"/>
                  <c:y val="-4.31113729894412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744763008231824E-3"/>
                  <c:y val="9.4062264034256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73778035253995E-2"/>
                  <c:y val="-4.31113729894412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124127168038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Plan2!$A$4:$A$10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Plan2!$C$4:$C$10</c:f>
              <c:numCache>
                <c:formatCode>0.0%</c:formatCode>
                <c:ptCount val="7"/>
                <c:pt idx="0">
                  <c:v>0.41899999999999998</c:v>
                </c:pt>
                <c:pt idx="1">
                  <c:v>0.436</c:v>
                </c:pt>
                <c:pt idx="2">
                  <c:v>0.41899999999999998</c:v>
                </c:pt>
                <c:pt idx="3">
                  <c:v>0.42699999999999999</c:v>
                </c:pt>
                <c:pt idx="4">
                  <c:v>0.39500000000000002</c:v>
                </c:pt>
                <c:pt idx="5">
                  <c:v>0.42499999999999999</c:v>
                </c:pt>
                <c:pt idx="6">
                  <c:v>0.41799999999999998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9016"/>
        <c:axId val="570778232"/>
      </c:barChart>
      <c:catAx>
        <c:axId val="57077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8232"/>
        <c:crosses val="autoZero"/>
        <c:auto val="1"/>
        <c:lblAlgn val="ctr"/>
        <c:lblOffset val="100"/>
        <c:noMultiLvlLbl val="0"/>
      </c:catAx>
      <c:valAx>
        <c:axId val="570778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9363873582868"/>
          <c:y val="0.90542352038813878"/>
          <c:w val="0.24781252406382301"/>
          <c:h val="7.9712282196592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pt-BR"/>
              <a:t>Insegurança Leve</a:t>
            </a:r>
          </a:p>
        </c:rich>
      </c:tx>
      <c:layout>
        <c:manualLayout>
          <c:xMode val="edge"/>
          <c:yMode val="edge"/>
          <c:x val="0.38275288213472253"/>
          <c:y val="9.83093501093981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143023848532385"/>
          <c:w val="1"/>
          <c:h val="0.7136159611035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Plan2!$H$2:$H$3</c:f>
              <c:strCache>
                <c:ptCount val="2"/>
                <c:pt idx="1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2823291543621E-2"/>
                  <c:y val="4.7031132017128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1693974926174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169397492617224E-3"/>
                  <c:y val="4.703113201712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528232915436203E-2"/>
                  <c:y val="9.4062264034256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28232915436203E-2"/>
                  <c:y val="4.7031132017128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22586332348963E-2"/>
                  <c:y val="4.7031132017128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022586332348779E-2"/>
                  <c:y val="9.4062264034256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Plan2!$G$4:$G$10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Plan2!$H$4:$H$10</c:f>
              <c:numCache>
                <c:formatCode>0.0%</c:formatCode>
                <c:ptCount val="7"/>
                <c:pt idx="0">
                  <c:v>0.45500000000000002</c:v>
                </c:pt>
                <c:pt idx="1">
                  <c:v>0.44</c:v>
                </c:pt>
                <c:pt idx="2">
                  <c:v>0.45200000000000001</c:v>
                </c:pt>
                <c:pt idx="3">
                  <c:v>0.48199999999999998</c:v>
                </c:pt>
                <c:pt idx="4">
                  <c:v>0.46200000000000002</c:v>
                </c:pt>
                <c:pt idx="5">
                  <c:v>0.45700000000000002</c:v>
                </c:pt>
                <c:pt idx="6">
                  <c:v>0.47699999999999998</c:v>
                </c:pt>
              </c:numCache>
            </c:numRef>
          </c:val>
        </c:ser>
        <c:ser>
          <c:idx val="1"/>
          <c:order val="1"/>
          <c:tx>
            <c:strRef>
              <c:f>Plan2!$I$2:$I$3</c:f>
              <c:strCache>
                <c:ptCount val="2"/>
                <c:pt idx="1">
                  <c:v>Feminino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Plan2!$G$4:$G$10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Plan2!$I$4:$I$10</c:f>
              <c:numCache>
                <c:formatCode>0.0%</c:formatCode>
                <c:ptCount val="7"/>
                <c:pt idx="0">
                  <c:v>0.54500000000000004</c:v>
                </c:pt>
                <c:pt idx="1">
                  <c:v>0.56000000000000005</c:v>
                </c:pt>
                <c:pt idx="2">
                  <c:v>0.54800000000000004</c:v>
                </c:pt>
                <c:pt idx="3">
                  <c:v>0.51800000000000002</c:v>
                </c:pt>
                <c:pt idx="4">
                  <c:v>0.53800000000000003</c:v>
                </c:pt>
                <c:pt idx="5">
                  <c:v>0.54300000000000004</c:v>
                </c:pt>
                <c:pt idx="6">
                  <c:v>0.52300000000000002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6072"/>
        <c:axId val="570781760"/>
      </c:barChart>
      <c:catAx>
        <c:axId val="57078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1760"/>
        <c:crosses val="autoZero"/>
        <c:auto val="1"/>
        <c:lblAlgn val="ctr"/>
        <c:lblOffset val="100"/>
        <c:noMultiLvlLbl val="0"/>
      </c:catAx>
      <c:valAx>
        <c:axId val="570781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32200980361451"/>
          <c:y val="0.91144069256227844"/>
          <c:w val="0.27535576235579706"/>
          <c:h val="7.9365590764715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pt-BR"/>
              <a:t>Insegurança moderada</a:t>
            </a:r>
          </a:p>
        </c:rich>
      </c:tx>
      <c:layout>
        <c:manualLayout>
          <c:xMode val="edge"/>
          <c:yMode val="edge"/>
          <c:x val="0.34364078867434211"/>
          <c:y val="4.7066026222817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396885192620493"/>
          <c:w val="0.99814114250871455"/>
          <c:h val="0.73095465836921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Plan2!$N$2:$N$3</c:f>
              <c:strCache>
                <c:ptCount val="2"/>
                <c:pt idx="1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67305021761307E-2"/>
                  <c:y val="2.3533013111408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800766026113564E-2"/>
                  <c:y val="9.4132052445635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533844017409092E-2"/>
                  <c:y val="1.411980786684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434227030465874E-2"/>
                  <c:y val="1.88264104891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34227030465825E-2"/>
                  <c:y val="1.411980786684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067688034818184E-2"/>
                  <c:y val="9.4132052445636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167305021761401E-2"/>
                  <c:y val="4.706602622281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Plan2!$M$4:$M$10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Plan2!$N$4:$N$10</c:f>
              <c:numCache>
                <c:formatCode>0.0%</c:formatCode>
                <c:ptCount val="7"/>
                <c:pt idx="0">
                  <c:v>0.41799999999999998</c:v>
                </c:pt>
                <c:pt idx="1">
                  <c:v>0.34899999999999998</c:v>
                </c:pt>
                <c:pt idx="2">
                  <c:v>0.40600000000000003</c:v>
                </c:pt>
                <c:pt idx="3">
                  <c:v>0.46</c:v>
                </c:pt>
                <c:pt idx="4">
                  <c:v>0.47199999999999998</c:v>
                </c:pt>
                <c:pt idx="5">
                  <c:v>0.47</c:v>
                </c:pt>
                <c:pt idx="6">
                  <c:v>0.42199999999999999</c:v>
                </c:pt>
              </c:numCache>
            </c:numRef>
          </c:val>
        </c:ser>
        <c:ser>
          <c:idx val="1"/>
          <c:order val="1"/>
          <c:tx>
            <c:strRef>
              <c:f>Plan2!$O$2:$O$3</c:f>
              <c:strCache>
                <c:ptCount val="2"/>
                <c:pt idx="1">
                  <c:v>Feminino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Plan2!$M$4:$M$10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Plan2!$O$4:$O$10</c:f>
              <c:numCache>
                <c:formatCode>0.0%</c:formatCode>
                <c:ptCount val="7"/>
                <c:pt idx="0">
                  <c:v>0.58199999999999996</c:v>
                </c:pt>
                <c:pt idx="1">
                  <c:v>0.65100000000000002</c:v>
                </c:pt>
                <c:pt idx="2">
                  <c:v>0.59399999999999997</c:v>
                </c:pt>
                <c:pt idx="3">
                  <c:v>0.54</c:v>
                </c:pt>
                <c:pt idx="4">
                  <c:v>0.52800000000000002</c:v>
                </c:pt>
                <c:pt idx="5">
                  <c:v>0.53</c:v>
                </c:pt>
                <c:pt idx="6">
                  <c:v>0.57799999999999996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9408"/>
        <c:axId val="570779800"/>
      </c:barChart>
      <c:catAx>
        <c:axId val="57077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9800"/>
        <c:crosses val="autoZero"/>
        <c:auto val="1"/>
        <c:lblAlgn val="ctr"/>
        <c:lblOffset val="100"/>
        <c:noMultiLvlLbl val="0"/>
      </c:catAx>
      <c:valAx>
        <c:axId val="5707798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29919226909101"/>
          <c:y val="0.92998873009561078"/>
          <c:w val="0.28940181244324842"/>
          <c:h val="7.0011269904389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pt-BR"/>
              <a:t>Insegurança Grave</a:t>
            </a:r>
          </a:p>
        </c:rich>
      </c:tx>
      <c:layout>
        <c:manualLayout>
          <c:xMode val="edge"/>
          <c:yMode val="edge"/>
          <c:x val="0.37507452937582109"/>
          <c:y val="9.41320524456359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58474163901692"/>
          <c:w val="1"/>
          <c:h val="0.74048645517591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Plan2!$U$2:$U$3</c:f>
              <c:strCache>
                <c:ptCount val="2"/>
                <c:pt idx="1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22586332348963E-2"/>
                  <c:y val="4.775944283157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033879498523445E-2"/>
                  <c:y val="-4.37789835237198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539526081610683E-2"/>
                  <c:y val="4.775944283157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033879498523537E-2"/>
                  <c:y val="4.775944283157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56465830872406E-3"/>
                  <c:y val="1.432783284947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022586332349055E-2"/>
                  <c:y val="2.387972141578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528232915436387E-2"/>
                  <c:y val="1.432783284947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Plan2!$M$4:$M$10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Plan2!$U$4:$U$10</c:f>
              <c:numCache>
                <c:formatCode>0.0%</c:formatCode>
                <c:ptCount val="7"/>
                <c:pt idx="0">
                  <c:v>0.39100000000000001</c:v>
                </c:pt>
                <c:pt idx="1">
                  <c:v>0.43099999999999999</c:v>
                </c:pt>
                <c:pt idx="2">
                  <c:v>0.33900000000000002</c:v>
                </c:pt>
                <c:pt idx="3">
                  <c:v>0.501</c:v>
                </c:pt>
                <c:pt idx="4">
                  <c:v>0.438</c:v>
                </c:pt>
                <c:pt idx="5">
                  <c:v>0.33200000000000002</c:v>
                </c:pt>
                <c:pt idx="6">
                  <c:v>0.46100000000000002</c:v>
                </c:pt>
              </c:numCache>
            </c:numRef>
          </c:val>
        </c:ser>
        <c:ser>
          <c:idx val="1"/>
          <c:order val="1"/>
          <c:tx>
            <c:strRef>
              <c:f>Plan2!$V$2:$V$3</c:f>
              <c:strCache>
                <c:ptCount val="2"/>
                <c:pt idx="1">
                  <c:v>Feminino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033879498523445E-2"/>
                  <c:y val="1.432783284947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Plan2!$M$4:$M$10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 </c:v>
                </c:pt>
                <c:pt idx="6">
                  <c:v>Ponta Grossa</c:v>
                </c:pt>
              </c:strCache>
            </c:strRef>
          </c:cat>
          <c:val>
            <c:numRef>
              <c:f>Plan2!$V$4:$V$10</c:f>
              <c:numCache>
                <c:formatCode>0.0%</c:formatCode>
                <c:ptCount val="7"/>
                <c:pt idx="0">
                  <c:v>0.60899999999999999</c:v>
                </c:pt>
                <c:pt idx="1">
                  <c:v>0.56899999999999995</c:v>
                </c:pt>
                <c:pt idx="2">
                  <c:v>0.66100000000000003</c:v>
                </c:pt>
                <c:pt idx="3">
                  <c:v>0.499</c:v>
                </c:pt>
                <c:pt idx="4">
                  <c:v>0.56200000000000006</c:v>
                </c:pt>
                <c:pt idx="5">
                  <c:v>0.66800000000000004</c:v>
                </c:pt>
                <c:pt idx="6">
                  <c:v>0.53900000000000003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2152"/>
        <c:axId val="570783720"/>
      </c:barChart>
      <c:catAx>
        <c:axId val="57078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3720"/>
        <c:crosses val="autoZero"/>
        <c:auto val="1"/>
        <c:lblAlgn val="ctr"/>
        <c:lblOffset val="100"/>
        <c:noMultiLvlLbl val="0"/>
      </c:catAx>
      <c:valAx>
        <c:axId val="5707837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32202017459825"/>
          <c:y val="0.91940537613381668"/>
          <c:w val="0.27535576235579706"/>
          <c:h val="8.059462386618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SEGURANÇA ALIMENTAR</a:t>
            </a:r>
          </a:p>
        </c:rich>
      </c:tx>
      <c:layout>
        <c:manualLayout>
          <c:xMode val="edge"/>
          <c:yMode val="edge"/>
          <c:x val="0.339444505797517"/>
          <c:y val="4.92671033464776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4965251174942839E-2"/>
          <c:w val="0.98534499606856496"/>
          <c:h val="0.742256627298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Plan2!$B$28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Plan2!$A$29:$A$35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Plan2!$B$29:$B$35</c:f>
              <c:numCache>
                <c:formatCode>0.0%</c:formatCode>
                <c:ptCount val="7"/>
                <c:pt idx="0">
                  <c:v>0.63</c:v>
                </c:pt>
                <c:pt idx="1">
                  <c:v>0.622</c:v>
                </c:pt>
                <c:pt idx="2">
                  <c:v>0.67</c:v>
                </c:pt>
                <c:pt idx="3">
                  <c:v>0.64300000000000002</c:v>
                </c:pt>
                <c:pt idx="4">
                  <c:v>0.61099999999999999</c:v>
                </c:pt>
                <c:pt idx="5">
                  <c:v>0.56200000000000006</c:v>
                </c:pt>
                <c:pt idx="6">
                  <c:v>0.66100000000000003</c:v>
                </c:pt>
              </c:numCache>
            </c:numRef>
          </c:val>
        </c:ser>
        <c:ser>
          <c:idx val="1"/>
          <c:order val="1"/>
          <c:tx>
            <c:strRef>
              <c:f>Plan2!$C$28</c:f>
              <c:strCache>
                <c:ptCount val="1"/>
                <c:pt idx="0">
                  <c:v>Preta e Parda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73166291174251E-2"/>
                  <c:y val="4.926710334647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85360673036625E-2"/>
                  <c:y val="1.4780131003943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73166291174291E-2"/>
                  <c:y val="-9.0321979394662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09749436761374E-2"/>
                  <c:y val="4.926710334647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85360673036625E-2"/>
                  <c:y val="-4.926710334647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85360673036625E-2"/>
                  <c:y val="-4.51609896973311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909749436761374E-2"/>
                  <c:y val="-4.9267103346478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Plan2!$A$29:$A$35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Plan2!$C$29:$C$35</c:f>
              <c:numCache>
                <c:formatCode>0.0%</c:formatCode>
                <c:ptCount val="7"/>
                <c:pt idx="0">
                  <c:v>0.32900000000000001</c:v>
                </c:pt>
                <c:pt idx="1">
                  <c:v>0.34299999999999997</c:v>
                </c:pt>
                <c:pt idx="2">
                  <c:v>0.30299999999999999</c:v>
                </c:pt>
                <c:pt idx="3">
                  <c:v>0.30700000000000005</c:v>
                </c:pt>
                <c:pt idx="4">
                  <c:v>0.33400000000000002</c:v>
                </c:pt>
                <c:pt idx="5">
                  <c:v>0.376</c:v>
                </c:pt>
                <c:pt idx="6">
                  <c:v>0.30399999999999999</c:v>
                </c:pt>
              </c:numCache>
            </c:numRef>
          </c:val>
        </c:ser>
        <c:ser>
          <c:idx val="3"/>
          <c:order val="2"/>
          <c:tx>
            <c:strRef>
              <c:f>Plan2!$D$28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85360673036646E-2"/>
                  <c:y val="-9.0321979394662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60971909311875E-2"/>
                  <c:y val="-9.0321979394662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73166291174251E-2"/>
                  <c:y val="9.0321979394662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97555054898919E-2"/>
                  <c:y val="4.926710334647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60971909311875E-2"/>
                  <c:y val="-9.0321979394662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060971909311714E-2"/>
                  <c:y val="4.926710334647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060971909311875E-2"/>
                  <c:y val="4.9267103346478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Plan2!$A$29:$A$35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Plan2!$D$29:$D$35</c:f>
              <c:numCache>
                <c:formatCode>0.0%</c:formatCode>
                <c:ptCount val="7"/>
                <c:pt idx="0">
                  <c:v>4.1000000000000002E-2</c:v>
                </c:pt>
                <c:pt idx="1">
                  <c:v>3.5000000000000031E-2</c:v>
                </c:pt>
                <c:pt idx="2">
                  <c:v>2.7000000000000024E-2</c:v>
                </c:pt>
                <c:pt idx="3">
                  <c:v>4.9999999999999933E-2</c:v>
                </c:pt>
                <c:pt idx="4">
                  <c:v>5.4999999999999938E-2</c:v>
                </c:pt>
                <c:pt idx="5">
                  <c:v>6.1999999999999944E-2</c:v>
                </c:pt>
                <c:pt idx="6">
                  <c:v>3.499999999999992E-2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5096"/>
        <c:axId val="570775488"/>
      </c:barChart>
      <c:catAx>
        <c:axId val="57077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5488"/>
        <c:crosses val="autoZero"/>
        <c:auto val="1"/>
        <c:lblAlgn val="ctr"/>
        <c:lblOffset val="100"/>
        <c:noMultiLvlLbl val="0"/>
      </c:catAx>
      <c:valAx>
        <c:axId val="5707754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451119039399"/>
          <c:y val="0.91193447087324975"/>
          <c:w val="0.343097761921202"/>
          <c:h val="8.3138818792102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INSEGURANÇA LEVE</a:t>
            </a:r>
          </a:p>
        </c:rich>
      </c:tx>
      <c:layout>
        <c:manualLayout>
          <c:xMode val="edge"/>
          <c:yMode val="edge"/>
          <c:x val="0.36917454115517934"/>
          <c:y val="4.93731936992029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906538488153934"/>
          <c:w val="0.99116343317320244"/>
          <c:h val="0.72270342727717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Plan2!$H$28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3254850240196406E-2"/>
                  <c:y val="9.8746387398404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Plan2!$G$29:$G$35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Plan2!$H$29:$H$35</c:f>
              <c:numCache>
                <c:formatCode>0.0%</c:formatCode>
                <c:ptCount val="7"/>
                <c:pt idx="0">
                  <c:v>0.52900000000000003</c:v>
                </c:pt>
                <c:pt idx="1">
                  <c:v>0.50600000000000001</c:v>
                </c:pt>
                <c:pt idx="2">
                  <c:v>0.57199999999999995</c:v>
                </c:pt>
                <c:pt idx="3">
                  <c:v>0.53100000000000003</c:v>
                </c:pt>
                <c:pt idx="4">
                  <c:v>0.51800000000000002</c:v>
                </c:pt>
                <c:pt idx="5">
                  <c:v>0.42399999999999999</c:v>
                </c:pt>
                <c:pt idx="6">
                  <c:v>0.61499999999999999</c:v>
                </c:pt>
              </c:numCache>
            </c:numRef>
          </c:val>
        </c:ser>
        <c:ser>
          <c:idx val="1"/>
          <c:order val="1"/>
          <c:tx>
            <c:strRef>
              <c:f>Plan2!$I$28</c:f>
              <c:strCache>
                <c:ptCount val="1"/>
                <c:pt idx="0">
                  <c:v>Preta e Parda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63991946895713E-2"/>
                  <c:y val="1.974927747968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82275360294448E-2"/>
                  <c:y val="1.481195810976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73133653595099E-2"/>
                  <c:y val="4.9373193699203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731336535950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45708533496937E-2"/>
                  <c:y val="-4.52582380639078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46399194689555E-2"/>
                  <c:y val="-4.9373193699203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Plan2!$G$29:$G$35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Plan2!$I$29:$I$35</c:f>
              <c:numCache>
                <c:formatCode>0.0%</c:formatCode>
                <c:ptCount val="7"/>
                <c:pt idx="0">
                  <c:v>0.435</c:v>
                </c:pt>
                <c:pt idx="1">
                  <c:v>0.45200000000000001</c:v>
                </c:pt>
                <c:pt idx="2">
                  <c:v>0.40400000000000003</c:v>
                </c:pt>
                <c:pt idx="3">
                  <c:v>0.41200000000000003</c:v>
                </c:pt>
                <c:pt idx="4">
                  <c:v>0.45499999999999996</c:v>
                </c:pt>
                <c:pt idx="5">
                  <c:v>0.51500000000000001</c:v>
                </c:pt>
                <c:pt idx="6">
                  <c:v>0.34099999999999997</c:v>
                </c:pt>
              </c:numCache>
            </c:numRef>
          </c:val>
        </c:ser>
        <c:ser>
          <c:idx val="2"/>
          <c:order val="2"/>
          <c:tx>
            <c:strRef>
              <c:f>Plan2!$J$28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274251200981521E-3"/>
                  <c:y val="-9.05164761278157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274251200981625E-3"/>
                  <c:y val="4.93731936992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045708533496937E-2"/>
                  <c:y val="9.05164761278157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365668267975494E-3"/>
                  <c:y val="4.9373193699202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365668267976309E-3"/>
                  <c:y val="9.05164761278157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2742512009816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045708533496937E-2"/>
                  <c:y val="-9.05164761278157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Plan2!$G$29:$G$35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Plan2!$J$29:$J$35</c:f>
              <c:numCache>
                <c:formatCode>0.0%</c:formatCode>
                <c:ptCount val="7"/>
                <c:pt idx="0">
                  <c:v>3.5999999999999997E-2</c:v>
                </c:pt>
                <c:pt idx="1">
                  <c:v>4.2000000000000037E-2</c:v>
                </c:pt>
                <c:pt idx="2">
                  <c:v>2.4000000000000021E-2</c:v>
                </c:pt>
                <c:pt idx="3">
                  <c:v>5.699999999999994E-2</c:v>
                </c:pt>
                <c:pt idx="4">
                  <c:v>2.7000000000000024E-2</c:v>
                </c:pt>
                <c:pt idx="5">
                  <c:v>6.0999999999999943E-2</c:v>
                </c:pt>
                <c:pt idx="6">
                  <c:v>4.4000000000000039E-2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75880"/>
        <c:axId val="570776272"/>
      </c:barChart>
      <c:catAx>
        <c:axId val="57077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76272"/>
        <c:crosses val="autoZero"/>
        <c:auto val="1"/>
        <c:lblAlgn val="ctr"/>
        <c:lblOffset val="100"/>
        <c:noMultiLvlLbl val="0"/>
      </c:catAx>
      <c:valAx>
        <c:axId val="5707762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7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52432447664654"/>
          <c:y val="0.91174483311471766"/>
          <c:w val="0.34262431075213623"/>
          <c:h val="8.33178475153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INSEGURANÇA MODERADA</a:t>
            </a:r>
          </a:p>
        </c:rich>
      </c:tx>
      <c:layout>
        <c:manualLayout>
          <c:xMode val="edge"/>
          <c:yMode val="edge"/>
          <c:x val="0.32098923061969659"/>
          <c:y val="9.3109801382863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8184285558229917E-2"/>
          <c:w val="0.98672683370882586"/>
          <c:h val="0.743187405103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Plan2!$N$28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4243887637249119E-3"/>
                  <c:y val="9.5765866782893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Plan2!$M$29:$M$35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Plan2!$N$29:$N$35</c:f>
              <c:numCache>
                <c:formatCode>0.0%</c:formatCode>
                <c:ptCount val="7"/>
                <c:pt idx="0">
                  <c:v>0.499</c:v>
                </c:pt>
                <c:pt idx="1">
                  <c:v>0.47299999999999998</c:v>
                </c:pt>
                <c:pt idx="2">
                  <c:v>0.5</c:v>
                </c:pt>
                <c:pt idx="3">
                  <c:v>0.54400000000000004</c:v>
                </c:pt>
                <c:pt idx="4">
                  <c:v>0.54500000000000004</c:v>
                </c:pt>
                <c:pt idx="5">
                  <c:v>0.442</c:v>
                </c:pt>
                <c:pt idx="6">
                  <c:v>0.57399999999999995</c:v>
                </c:pt>
              </c:numCache>
            </c:numRef>
          </c:val>
        </c:ser>
        <c:ser>
          <c:idx val="1"/>
          <c:order val="1"/>
          <c:tx>
            <c:strRef>
              <c:f>Plan2!$O$28</c:f>
              <c:strCache>
                <c:ptCount val="1"/>
                <c:pt idx="0">
                  <c:v>Preta e Parda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73166291174251E-2"/>
                  <c:y val="4.7882933391446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73166291174251E-2"/>
                  <c:y val="9.5765866782893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060971909311835E-2"/>
                  <c:y val="9.5765866782892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97555054898999E-2"/>
                  <c:y val="-8.77843637918568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273166291174331E-2"/>
                  <c:y val="1.915317335657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273166291174251E-2"/>
                  <c:y val="4.788293339144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7697555054898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Plan2!$M$29:$M$35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Plan2!$O$29:$O$35</c:f>
              <c:numCache>
                <c:formatCode>0.0%</c:formatCode>
                <c:ptCount val="7"/>
                <c:pt idx="0">
                  <c:v>0.435</c:v>
                </c:pt>
                <c:pt idx="1">
                  <c:v>0.44400000000000001</c:v>
                </c:pt>
                <c:pt idx="2">
                  <c:v>0.443</c:v>
                </c:pt>
                <c:pt idx="3">
                  <c:v>0.35399999999999998</c:v>
                </c:pt>
                <c:pt idx="4">
                  <c:v>0.41</c:v>
                </c:pt>
                <c:pt idx="5">
                  <c:v>0.47399999999999998</c:v>
                </c:pt>
                <c:pt idx="6">
                  <c:v>0.36199999999999999</c:v>
                </c:pt>
              </c:numCache>
            </c:numRef>
          </c:val>
        </c:ser>
        <c:ser>
          <c:idx val="2"/>
          <c:order val="2"/>
          <c:tx>
            <c:strRef>
              <c:f>Plan2!$P$28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697555054898999E-2"/>
                  <c:y val="-8.77843637918568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487775274494595E-3"/>
                  <c:y val="-4.7882933391447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731662911741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697555054898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2731662911741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365831455871254E-3"/>
                  <c:y val="9.576586678289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487775274494994E-3"/>
                  <c:y val="4.78829333914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Plan2!$M$29:$M$35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Plan2!$P$29:$P$35</c:f>
              <c:numCache>
                <c:formatCode>0.0%</c:formatCode>
                <c:ptCount val="7"/>
                <c:pt idx="0">
                  <c:v>6.6000000000000003E-2</c:v>
                </c:pt>
                <c:pt idx="1">
                  <c:v>8.2999999999999963E-2</c:v>
                </c:pt>
                <c:pt idx="2">
                  <c:v>5.7000000000000051E-2</c:v>
                </c:pt>
                <c:pt idx="3">
                  <c:v>0.10199999999999998</c:v>
                </c:pt>
                <c:pt idx="4">
                  <c:v>4.4999999999999929E-2</c:v>
                </c:pt>
                <c:pt idx="5">
                  <c:v>8.4000000000000075E-2</c:v>
                </c:pt>
                <c:pt idx="6">
                  <c:v>6.4000000000000057E-2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8032"/>
        <c:axId val="570798224"/>
      </c:barChart>
      <c:catAx>
        <c:axId val="5707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8224"/>
        <c:crosses val="autoZero"/>
        <c:auto val="1"/>
        <c:lblAlgn val="ctr"/>
        <c:lblOffset val="100"/>
        <c:noMultiLvlLbl val="0"/>
      </c:catAx>
      <c:valAx>
        <c:axId val="5707982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0267302756743"/>
          <c:y val="0.9214380552221767"/>
          <c:w val="0.343097761921202"/>
          <c:h val="7.8561944777823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 algn="ctr" rtl="0"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INSEGURANÇA GRAVE</a:t>
            </a:r>
          </a:p>
        </c:rich>
      </c:tx>
      <c:layout>
        <c:manualLayout>
          <c:xMode val="edge"/>
          <c:yMode val="edge"/>
          <c:x val="0.35045746627211544"/>
          <c:y val="9.53482086549145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5439818984935269E-3"/>
          <c:y val="8.6242454728370235E-2"/>
          <c:w val="0.98373200811261774"/>
          <c:h val="0.75594407734409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Plan2!$U$28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686182549206891E-3"/>
                  <c:y val="9.50716498765841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17394920957083E-2"/>
                      <c:h val="6.860571780868336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59039366447273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59954746233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159728477402903E-3"/>
                  <c:y val="-4.37007574652898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3599547462337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903936644727345E-2"/>
                  <c:y val="-4.37007574652898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Plan2!$T$29:$T$35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Plan2!$U$29:$U$35</c:f>
              <c:numCache>
                <c:formatCode>0.0%</c:formatCode>
                <c:ptCount val="7"/>
                <c:pt idx="0">
                  <c:v>0.441</c:v>
                </c:pt>
                <c:pt idx="1">
                  <c:v>0.437</c:v>
                </c:pt>
                <c:pt idx="2">
                  <c:v>0.442</c:v>
                </c:pt>
                <c:pt idx="3">
                  <c:v>0.38300000000000001</c:v>
                </c:pt>
                <c:pt idx="4">
                  <c:v>0.49399999999999999</c:v>
                </c:pt>
                <c:pt idx="5">
                  <c:v>0.40200000000000002</c:v>
                </c:pt>
                <c:pt idx="6">
                  <c:v>0.42399999999999999</c:v>
                </c:pt>
              </c:numCache>
            </c:numRef>
          </c:val>
        </c:ser>
        <c:ser>
          <c:idx val="1"/>
          <c:order val="1"/>
          <c:tx>
            <c:strRef>
              <c:f>Plan2!$V$28</c:f>
              <c:strCache>
                <c:ptCount val="1"/>
                <c:pt idx="0">
                  <c:v>Preta e Parda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8175927593974107E-2"/>
                  <c:y val="4.767410432745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Plan2!$T$29:$T$35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Plan2!$V$29:$V$35</c:f>
              <c:numCache>
                <c:formatCode>0.0%</c:formatCode>
                <c:ptCount val="7"/>
                <c:pt idx="0">
                  <c:v>0.49399999999999999</c:v>
                </c:pt>
                <c:pt idx="1">
                  <c:v>0.501</c:v>
                </c:pt>
                <c:pt idx="2">
                  <c:v>0.52300000000000002</c:v>
                </c:pt>
                <c:pt idx="3">
                  <c:v>0.501</c:v>
                </c:pt>
                <c:pt idx="4">
                  <c:v>0.42200000000000004</c:v>
                </c:pt>
                <c:pt idx="5">
                  <c:v>0.52</c:v>
                </c:pt>
                <c:pt idx="6">
                  <c:v>0.48599999999999999</c:v>
                </c:pt>
              </c:numCache>
            </c:numRef>
          </c:val>
        </c:ser>
        <c:ser>
          <c:idx val="2"/>
          <c:order val="2"/>
          <c:tx>
            <c:strRef>
              <c:f>Plan2!$W$28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31945695480581E-2"/>
                  <c:y val="4.7674104327456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08796379698705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31945695480497E-2"/>
                  <c:y val="-1.74803029861159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8796379698705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359954746233818E-2"/>
                  <c:y val="4.767410432745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359954746233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6319456954804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Plan2!$T$29:$T$35</c:f>
              <c:strCache>
                <c:ptCount val="7"/>
                <c:pt idx="0">
                  <c:v>PARANÁ</c:v>
                </c:pt>
                <c:pt idx="1">
                  <c:v>CASCAVEL</c:v>
                </c:pt>
                <c:pt idx="2">
                  <c:v>CURITIBA</c:v>
                </c:pt>
                <c:pt idx="3">
                  <c:v>GUARAPUAVA</c:v>
                </c:pt>
                <c:pt idx="4">
                  <c:v>LONDRINA</c:v>
                </c:pt>
                <c:pt idx="5">
                  <c:v>MARINGÁ</c:v>
                </c:pt>
                <c:pt idx="6">
                  <c:v>PONTA GROSSA</c:v>
                </c:pt>
              </c:strCache>
            </c:strRef>
          </c:cat>
          <c:val>
            <c:numRef>
              <c:f>Plan2!$W$29:$W$35</c:f>
              <c:numCache>
                <c:formatCode>0.0%</c:formatCode>
                <c:ptCount val="7"/>
                <c:pt idx="0">
                  <c:v>6.5000000000000002E-2</c:v>
                </c:pt>
                <c:pt idx="1">
                  <c:v>6.2000000000000055E-2</c:v>
                </c:pt>
                <c:pt idx="2">
                  <c:v>3.5000000000000031E-2</c:v>
                </c:pt>
                <c:pt idx="3">
                  <c:v>0.11599999999999999</c:v>
                </c:pt>
                <c:pt idx="4">
                  <c:v>8.3999999999999964E-2</c:v>
                </c:pt>
                <c:pt idx="5">
                  <c:v>7.7999999999999958E-2</c:v>
                </c:pt>
                <c:pt idx="6">
                  <c:v>9.000000000000008E-2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9600"/>
        <c:axId val="570789992"/>
      </c:barChart>
      <c:catAx>
        <c:axId val="5707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9992"/>
        <c:crosses val="autoZero"/>
        <c:auto val="1"/>
        <c:lblAlgn val="ctr"/>
        <c:lblOffset val="100"/>
        <c:noMultiLvlLbl val="0"/>
      </c:catAx>
      <c:valAx>
        <c:axId val="5707899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54196699542292"/>
          <c:y val="0.91475422439073895"/>
          <c:w val="0.35237184226801227"/>
          <c:h val="8.0450614132556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21190275857311E-2"/>
          <c:y val="0.13418075244912062"/>
          <c:w val="0.95274492454443505"/>
          <c:h val="0.86490878373371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614261632052022E-3"/>
                  <c:y val="0.17322600169684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4620504927341"/>
                      <c:h val="0.27938793831808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Plan2!$B$118</c:f>
              <c:numCache>
                <c:formatCode>0.0</c:formatCode>
                <c:ptCount val="1"/>
                <c:pt idx="0">
                  <c:v>93.337863332544828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212026125275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Plan2!$A$118</c:f>
              <c:strCache>
                <c:ptCount val="1"/>
                <c:pt idx="0">
                  <c:v>CURITIBA</c:v>
                </c:pt>
              </c:strCache>
            </c:strRef>
          </c:cat>
          <c:val>
            <c:numRef>
              <c:f>Plan2!$C$118</c:f>
              <c:numCache>
                <c:formatCode>0.0</c:formatCode>
                <c:ptCount val="1"/>
                <c:pt idx="0">
                  <c:v>6.6621366674548348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5672"/>
        <c:axId val="570802536"/>
      </c:barChart>
      <c:catAx>
        <c:axId val="5708056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 smtClean="0">
                    <a:latin typeface="Arial Narrow" panose="020B0606020202030204" pitchFamily="34" charset="0"/>
                  </a:rPr>
                  <a:t>CURITIBA</a:t>
                </a:r>
                <a:endParaRPr lang="pt-BR" b="1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384160640967192"/>
              <c:y val="3.54451643708897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02536"/>
        <c:crosses val="autoZero"/>
        <c:auto val="1"/>
        <c:lblAlgn val="ctr"/>
        <c:lblOffset val="100"/>
        <c:noMultiLvlLbl val="0"/>
      </c:catAx>
      <c:valAx>
        <c:axId val="570802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88933609962922E-2"/>
          <c:y val="2.5645070794036072E-2"/>
          <c:w val="0.96282213278007411"/>
          <c:h val="0.84752412084681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rgbClr val="CCE7D4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Plan1!$A$5:$A$9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Plan1!$B$5:$B$9</c:f>
              <c:numCache>
                <c:formatCode>0.0%</c:formatCode>
                <c:ptCount val="5"/>
                <c:pt idx="0">
                  <c:v>3.1E-2</c:v>
                </c:pt>
                <c:pt idx="1">
                  <c:v>0.23799999999999999</c:v>
                </c:pt>
                <c:pt idx="2">
                  <c:v>0.14799999999999999</c:v>
                </c:pt>
                <c:pt idx="3">
                  <c:v>0.33600000000000002</c:v>
                </c:pt>
                <c:pt idx="4">
                  <c:v>0.23100000000000001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Plan1!$A$5:$A$9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Plan1!$C$5:$C$9</c:f>
              <c:numCache>
                <c:formatCode>0.0%</c:formatCode>
                <c:ptCount val="5"/>
                <c:pt idx="0">
                  <c:v>3.3000000000000002E-2</c:v>
                </c:pt>
                <c:pt idx="1">
                  <c:v>0.28999999999999998</c:v>
                </c:pt>
                <c:pt idx="2">
                  <c:v>0.20499999999999999</c:v>
                </c:pt>
                <c:pt idx="3">
                  <c:v>0.34300000000000003</c:v>
                </c:pt>
                <c:pt idx="4">
                  <c:v>0.115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Plan1!$A$5:$A$9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Plan1!$D$5:$D$9</c:f>
              <c:numCache>
                <c:formatCode>0.0%</c:formatCode>
                <c:ptCount val="5"/>
                <c:pt idx="0">
                  <c:v>7.2999999999999995E-2</c:v>
                </c:pt>
                <c:pt idx="1">
                  <c:v>0.437</c:v>
                </c:pt>
                <c:pt idx="2">
                  <c:v>0.19900000000000001</c:v>
                </c:pt>
                <c:pt idx="3">
                  <c:v>0.23200000000000001</c:v>
                </c:pt>
                <c:pt idx="4">
                  <c:v>3.4000000000000002E-2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Plan1!$A$5:$A$9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Plan1!$E$5:$E$9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0.46500000000000002</c:v>
                </c:pt>
                <c:pt idx="2">
                  <c:v>0.16800000000000001</c:v>
                </c:pt>
                <c:pt idx="3">
                  <c:v>0.18899999999999997</c:v>
                </c:pt>
                <c:pt idx="4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6656"/>
        <c:axId val="570787248"/>
      </c:barChart>
      <c:catAx>
        <c:axId val="57079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7248"/>
        <c:crosses val="autoZero"/>
        <c:auto val="1"/>
        <c:lblAlgn val="ctr"/>
        <c:lblOffset val="100"/>
        <c:noMultiLvlLbl val="0"/>
      </c:catAx>
      <c:valAx>
        <c:axId val="570787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839135952957732"/>
          <c:w val="0.14163583148020606"/>
          <c:h val="3.8423325773714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550195476983784E-4"/>
          <c:w val="0.99957062928851503"/>
          <c:h val="0.86620791703098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Plan1!$A$12:$A$16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Plan1!$B$12:$B$16</c:f>
              <c:numCache>
                <c:formatCode>0.0%</c:formatCode>
                <c:ptCount val="5"/>
                <c:pt idx="0">
                  <c:v>0.03</c:v>
                </c:pt>
                <c:pt idx="1">
                  <c:v>0.25800000000000001</c:v>
                </c:pt>
                <c:pt idx="2">
                  <c:v>0.16700000000000001</c:v>
                </c:pt>
                <c:pt idx="3">
                  <c:v>0.32700000000000001</c:v>
                </c:pt>
                <c:pt idx="4">
                  <c:v>0.20499999999999999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Plan1!$A$12:$A$16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Plan1!$C$12:$C$16</c:f>
              <c:numCache>
                <c:formatCode>0.0%</c:formatCode>
                <c:ptCount val="5"/>
                <c:pt idx="0">
                  <c:v>3.4000000000000002E-2</c:v>
                </c:pt>
                <c:pt idx="1">
                  <c:v>0.312</c:v>
                </c:pt>
                <c:pt idx="2">
                  <c:v>0.22900000000000001</c:v>
                </c:pt>
                <c:pt idx="3">
                  <c:v>0.317</c:v>
                </c:pt>
                <c:pt idx="4">
                  <c:v>9.5000000000000001E-2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Plan1!$A$12:$A$16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Plan1!$D$12:$D$16</c:f>
              <c:numCache>
                <c:formatCode>0.0%</c:formatCode>
                <c:ptCount val="5"/>
                <c:pt idx="0">
                  <c:v>8.6999999999999994E-2</c:v>
                </c:pt>
                <c:pt idx="1">
                  <c:v>0.44</c:v>
                </c:pt>
                <c:pt idx="2">
                  <c:v>0.24199999999999999</c:v>
                </c:pt>
                <c:pt idx="3">
                  <c:v>0.17799999999999999</c:v>
                </c:pt>
                <c:pt idx="4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Plan1!$A$12:$A$16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Plan1!$E$12:$E$16</c:f>
              <c:numCache>
                <c:formatCode>0.0%</c:formatCode>
                <c:ptCount val="5"/>
                <c:pt idx="0">
                  <c:v>0.129</c:v>
                </c:pt>
                <c:pt idx="1">
                  <c:v>0.51300000000000001</c:v>
                </c:pt>
                <c:pt idx="2">
                  <c:v>0.192</c:v>
                </c:pt>
                <c:pt idx="3">
                  <c:v>0.13400000000000001</c:v>
                </c:pt>
                <c:pt idx="4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3520"/>
        <c:axId val="570795480"/>
      </c:barChart>
      <c:catAx>
        <c:axId val="57079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5480"/>
        <c:crosses val="autoZero"/>
        <c:auto val="1"/>
        <c:lblAlgn val="ctr"/>
        <c:lblOffset val="100"/>
        <c:noMultiLvlLbl val="0"/>
      </c:catAx>
      <c:valAx>
        <c:axId val="5707954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315448791850876"/>
          <c:w val="0.14163583148020606"/>
          <c:h val="4.366009456027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3970572463532312E-4"/>
          <c:w val="1"/>
          <c:h val="0.87311851517963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Plan1!$B$19:$B$23</c:f>
              <c:numCache>
                <c:formatCode>0.0%</c:formatCode>
                <c:ptCount val="5"/>
                <c:pt idx="0">
                  <c:v>1.9E-2</c:v>
                </c:pt>
                <c:pt idx="1">
                  <c:v>0.17499999999999999</c:v>
                </c:pt>
                <c:pt idx="2">
                  <c:v>0.124</c:v>
                </c:pt>
                <c:pt idx="3">
                  <c:v>0.36499999999999999</c:v>
                </c:pt>
                <c:pt idx="4">
                  <c:v>0.30399999999999999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Plan1!$C$19:$C$23</c:f>
              <c:numCache>
                <c:formatCode>0.0%</c:formatCode>
                <c:ptCount val="5"/>
                <c:pt idx="0">
                  <c:v>2.4E-2</c:v>
                </c:pt>
                <c:pt idx="1">
                  <c:v>0.24099999999999999</c:v>
                </c:pt>
                <c:pt idx="2">
                  <c:v>0.192</c:v>
                </c:pt>
                <c:pt idx="3">
                  <c:v>0.36799999999999999</c:v>
                </c:pt>
                <c:pt idx="4">
                  <c:v>0.159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Plan1!$D$19:$D$23</c:f>
              <c:numCache>
                <c:formatCode>0.0%</c:formatCode>
                <c:ptCount val="5"/>
                <c:pt idx="0">
                  <c:v>6.3E-2</c:v>
                </c:pt>
                <c:pt idx="1">
                  <c:v>0.38600000000000001</c:v>
                </c:pt>
                <c:pt idx="2">
                  <c:v>0.19500000000000001</c:v>
                </c:pt>
                <c:pt idx="3">
                  <c:v>0.29899999999999999</c:v>
                </c:pt>
                <c:pt idx="4">
                  <c:v>4.2000000000000003E-2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Plan1!$A$19:$A$23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Plan1!$E$19:$E$23</c:f>
              <c:numCache>
                <c:formatCode>0.0%</c:formatCode>
                <c:ptCount val="5"/>
                <c:pt idx="0">
                  <c:v>0.10100000000000001</c:v>
                </c:pt>
                <c:pt idx="1">
                  <c:v>0.40799999999999997</c:v>
                </c:pt>
                <c:pt idx="2">
                  <c:v>0.16300000000000001</c:v>
                </c:pt>
                <c:pt idx="3">
                  <c:v>0.25</c:v>
                </c:pt>
                <c:pt idx="4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0384"/>
        <c:axId val="570788424"/>
      </c:barChart>
      <c:catAx>
        <c:axId val="5707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88424"/>
        <c:crosses val="autoZero"/>
        <c:auto val="1"/>
        <c:lblAlgn val="ctr"/>
        <c:lblOffset val="100"/>
        <c:noMultiLvlLbl val="0"/>
      </c:catAx>
      <c:valAx>
        <c:axId val="5707884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30845444786869"/>
          <c:y val="0.96344499767115921"/>
          <c:w val="0.14163583148020606"/>
          <c:h val="3.5814856483140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0782550589977E-3"/>
          <c:y val="1.2875051036212736E-2"/>
          <c:w val="0.99382993282510435"/>
          <c:h val="0.83495888210090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Plan1!$A$26:$A$30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Plan1!$B$26:$B$30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0.34100000000000003</c:v>
                </c:pt>
                <c:pt idx="2">
                  <c:v>0.17799999999999999</c:v>
                </c:pt>
                <c:pt idx="3">
                  <c:v>0.28100000000000003</c:v>
                </c:pt>
                <c:pt idx="4">
                  <c:v>0.158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Plan1!$A$26:$A$30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Plan1!$C$26:$C$30</c:f>
              <c:numCache>
                <c:formatCode>0.0%</c:formatCode>
                <c:ptCount val="5"/>
                <c:pt idx="0">
                  <c:v>0.05</c:v>
                </c:pt>
                <c:pt idx="1">
                  <c:v>0.42899999999999999</c:v>
                </c:pt>
                <c:pt idx="2">
                  <c:v>0.219</c:v>
                </c:pt>
                <c:pt idx="3">
                  <c:v>0.22700000000000001</c:v>
                </c:pt>
                <c:pt idx="4">
                  <c:v>6.6000000000000003E-2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Plan1!$A$26:$A$30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Plan1!$D$26:$D$30</c:f>
              <c:numCache>
                <c:formatCode>0.0%</c:formatCode>
                <c:ptCount val="5"/>
                <c:pt idx="0">
                  <c:v>6.2E-2</c:v>
                </c:pt>
                <c:pt idx="1">
                  <c:v>0.57599999999999996</c:v>
                </c:pt>
                <c:pt idx="2">
                  <c:v>0.155</c:v>
                </c:pt>
                <c:pt idx="3">
                  <c:v>0.11600000000000001</c:v>
                </c:pt>
                <c:pt idx="4">
                  <c:v>2.1999999999999999E-2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Plan1!$A$26:$A$30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Plan1!$E$26:$E$30</c:f>
              <c:numCache>
                <c:formatCode>0.0%</c:formatCode>
                <c:ptCount val="5"/>
                <c:pt idx="0">
                  <c:v>0.127</c:v>
                </c:pt>
                <c:pt idx="1">
                  <c:v>0.58699999999999997</c:v>
                </c:pt>
                <c:pt idx="2">
                  <c:v>0.127</c:v>
                </c:pt>
                <c:pt idx="3">
                  <c:v>6.8000000000000005E-2</c:v>
                </c:pt>
                <c:pt idx="4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0776"/>
        <c:axId val="570792344"/>
      </c:barChart>
      <c:catAx>
        <c:axId val="57079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2344"/>
        <c:crosses val="autoZero"/>
        <c:auto val="1"/>
        <c:lblAlgn val="ctr"/>
        <c:lblOffset val="100"/>
        <c:noMultiLvlLbl val="0"/>
      </c:catAx>
      <c:valAx>
        <c:axId val="5707923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074832587012614"/>
          <c:w val="0.14163583148020606"/>
          <c:h val="4.6066256608656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0782550589977E-3"/>
          <c:y val="2.3564814814814816E-2"/>
          <c:w val="0.99382993282510435"/>
          <c:h val="0.83870624266428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Plan1!$A$33:$A$37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Plan1!$B$33:$B$37</c:f>
              <c:numCache>
                <c:formatCode>0.0%</c:formatCode>
                <c:ptCount val="5"/>
                <c:pt idx="0">
                  <c:v>4.2000000000000003E-2</c:v>
                </c:pt>
                <c:pt idx="1">
                  <c:v>0.25900000000000001</c:v>
                </c:pt>
                <c:pt idx="2">
                  <c:v>0.26500000000000001</c:v>
                </c:pt>
                <c:pt idx="3">
                  <c:v>0.316</c:v>
                </c:pt>
                <c:pt idx="4">
                  <c:v>0.19900000000000001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Plan1!$A$33:$A$37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Plan1!$C$33:$C$37</c:f>
              <c:numCache>
                <c:formatCode>0.0%</c:formatCode>
                <c:ptCount val="5"/>
                <c:pt idx="0">
                  <c:v>3.2000000000000001E-2</c:v>
                </c:pt>
                <c:pt idx="1">
                  <c:v>0.28999999999999998</c:v>
                </c:pt>
                <c:pt idx="2">
                  <c:v>0.22700000000000001</c:v>
                </c:pt>
                <c:pt idx="3">
                  <c:v>0.33600000000000002</c:v>
                </c:pt>
                <c:pt idx="4">
                  <c:v>0.10100000000000001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Plan1!$A$33:$A$37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Plan1!$D$33:$D$37</c:f>
              <c:numCache>
                <c:formatCode>0.0%</c:formatCode>
                <c:ptCount val="5"/>
                <c:pt idx="0">
                  <c:v>9.2999999999999999E-2</c:v>
                </c:pt>
                <c:pt idx="1">
                  <c:v>0.44500000000000001</c:v>
                </c:pt>
                <c:pt idx="2">
                  <c:v>0.222</c:v>
                </c:pt>
                <c:pt idx="3">
                  <c:v>0.191</c:v>
                </c:pt>
                <c:pt idx="4">
                  <c:v>2.8000000000000001E-2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Plan1!$A$33:$A$37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Plan1!$E$33:$E$37</c:f>
              <c:numCache>
                <c:formatCode>0.0%</c:formatCode>
                <c:ptCount val="5"/>
                <c:pt idx="0">
                  <c:v>0.40200000000000002</c:v>
                </c:pt>
                <c:pt idx="1">
                  <c:v>0.13</c:v>
                </c:pt>
                <c:pt idx="2">
                  <c:v>0.20399999999999999</c:v>
                </c:pt>
                <c:pt idx="3">
                  <c:v>9.5000000000000001E-2</c:v>
                </c:pt>
                <c:pt idx="4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88816"/>
        <c:axId val="570791168"/>
      </c:barChart>
      <c:catAx>
        <c:axId val="57078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1168"/>
        <c:crosses val="autoZero"/>
        <c:auto val="1"/>
        <c:lblAlgn val="ctr"/>
        <c:lblOffset val="100"/>
        <c:noMultiLvlLbl val="0"/>
      </c:catAx>
      <c:valAx>
        <c:axId val="570791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8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556064996689161"/>
          <c:w val="0.14163583148020606"/>
          <c:h val="4.125393251189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0782550589977E-3"/>
          <c:y val="1.1677640076645401E-2"/>
          <c:w val="0.99382993282510435"/>
          <c:h val="0.85416839822658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Plan1!$A$40:$A$44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Plan1!$B$40:$B$44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0.28000000000000003</c:v>
                </c:pt>
                <c:pt idx="2">
                  <c:v>0.13500000000000001</c:v>
                </c:pt>
                <c:pt idx="3">
                  <c:v>0.318</c:v>
                </c:pt>
                <c:pt idx="4">
                  <c:v>0.20599999999999999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Plan1!$A$40:$A$44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Plan1!$C$40:$C$44</c:f>
              <c:numCache>
                <c:formatCode>0.0%</c:formatCode>
                <c:ptCount val="5"/>
                <c:pt idx="0">
                  <c:v>0.04</c:v>
                </c:pt>
                <c:pt idx="1">
                  <c:v>0.32200000000000001</c:v>
                </c:pt>
                <c:pt idx="2">
                  <c:v>0.185</c:v>
                </c:pt>
                <c:pt idx="3">
                  <c:v>0.35299999999999998</c:v>
                </c:pt>
                <c:pt idx="4">
                  <c:v>8.6999999999999994E-2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Plan1!$A$40:$A$44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Plan1!$D$40:$D$44</c:f>
              <c:numCache>
                <c:formatCode>0.0%</c:formatCode>
                <c:ptCount val="5"/>
                <c:pt idx="0">
                  <c:v>6.3E-2</c:v>
                </c:pt>
                <c:pt idx="1">
                  <c:v>0.45800000000000002</c:v>
                </c:pt>
                <c:pt idx="2">
                  <c:v>0.14899999999999999</c:v>
                </c:pt>
                <c:pt idx="3">
                  <c:v>0.25600000000000001</c:v>
                </c:pt>
                <c:pt idx="4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Plan1!$A$40:$A$44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Plan1!$E$40:$E$44</c:f>
              <c:numCache>
                <c:formatCode>0.0%</c:formatCode>
                <c:ptCount val="5"/>
                <c:pt idx="0">
                  <c:v>9.4E-2</c:v>
                </c:pt>
                <c:pt idx="1">
                  <c:v>0.55600000000000005</c:v>
                </c:pt>
                <c:pt idx="2">
                  <c:v>0.125</c:v>
                </c:pt>
                <c:pt idx="3">
                  <c:v>0.193</c:v>
                </c:pt>
                <c:pt idx="4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2736"/>
        <c:axId val="570793128"/>
      </c:barChart>
      <c:catAx>
        <c:axId val="5707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3128"/>
        <c:crosses val="autoZero"/>
        <c:auto val="1"/>
        <c:lblAlgn val="ctr"/>
        <c:lblOffset val="100"/>
        <c:noMultiLvlLbl val="0"/>
      </c:catAx>
      <c:valAx>
        <c:axId val="570793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515783964220169"/>
          <c:w val="0.14163583148020606"/>
          <c:h val="4.165683889416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0782550589977E-3"/>
          <c:y val="1.2875051036212736E-2"/>
          <c:w val="0.99382993282510435"/>
          <c:h val="0.84458353029443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Plan1!$B$4</c:f>
              <c:strCache>
                <c:ptCount val="1"/>
                <c:pt idx="0">
                  <c:v>SA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Plan1!$A$47:$A$51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Plan1!$B$47:$B$51</c:f>
              <c:numCache>
                <c:formatCode>0.0%</c:formatCode>
                <c:ptCount val="5"/>
                <c:pt idx="0">
                  <c:v>3.3000000000000002E-2</c:v>
                </c:pt>
                <c:pt idx="1">
                  <c:v>0.28199999999999997</c:v>
                </c:pt>
                <c:pt idx="2">
                  <c:v>0.184</c:v>
                </c:pt>
                <c:pt idx="3">
                  <c:v>0.34100000000000003</c:v>
                </c:pt>
                <c:pt idx="4">
                  <c:v>0.13600000000000001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IL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Plan1!$A$47:$A$51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Plan1!$C$47:$C$51</c:f>
              <c:numCache>
                <c:formatCode>0.0%</c:formatCode>
                <c:ptCount val="5"/>
                <c:pt idx="0">
                  <c:v>6.8000000000000005E-2</c:v>
                </c:pt>
                <c:pt idx="1">
                  <c:v>0.372</c:v>
                </c:pt>
                <c:pt idx="2">
                  <c:v>0.191</c:v>
                </c:pt>
                <c:pt idx="3">
                  <c:v>0.309</c:v>
                </c:pt>
                <c:pt idx="4">
                  <c:v>4.2999999999999997E-2</c:v>
                </c:pt>
              </c:numCache>
            </c:numRef>
          </c:val>
        </c:ser>
        <c:ser>
          <c:idx val="2"/>
          <c:order val="2"/>
          <c:tx>
            <c:strRef>
              <c:f>Plan1!$D$4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Plan1!$A$47:$A$51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Plan1!$D$47:$D$51</c:f>
              <c:numCache>
                <c:formatCode>0.0%</c:formatCode>
                <c:ptCount val="5"/>
                <c:pt idx="0">
                  <c:v>5.5E-2</c:v>
                </c:pt>
                <c:pt idx="1">
                  <c:v>0.54400000000000004</c:v>
                </c:pt>
                <c:pt idx="2">
                  <c:v>0.18</c:v>
                </c:pt>
                <c:pt idx="3">
                  <c:v>0.16300000000000001</c:v>
                </c:pt>
                <c:pt idx="4">
                  <c:v>3.3000000000000002E-2</c:v>
                </c:pt>
              </c:numCache>
            </c:numRef>
          </c:val>
        </c:ser>
        <c:ser>
          <c:idx val="3"/>
          <c:order val="3"/>
          <c:tx>
            <c:strRef>
              <c:f>Plan1!$E$4</c:f>
              <c:strCache>
                <c:ptCount val="1"/>
                <c:pt idx="0">
                  <c:v>IG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Plan1!$A$47:$A$51</c:f>
              <c:strCache>
                <c:ptCount val="5"/>
                <c:pt idx="0">
                  <c:v>Sem instrução</c:v>
                </c:pt>
                <c:pt idx="1">
                  <c:v>Fundamental incompleto</c:v>
                </c:pt>
                <c:pt idx="2">
                  <c:v>Fundamental completo ou médio incompleto</c:v>
                </c:pt>
                <c:pt idx="3">
                  <c:v>Médio completo ou superior incompleto</c:v>
                </c:pt>
                <c:pt idx="4">
                  <c:v>Superior Completo</c:v>
                </c:pt>
              </c:strCache>
            </c:strRef>
          </c:cat>
          <c:val>
            <c:numRef>
              <c:f>Plan1!$E$47:$E$51</c:f>
              <c:numCache>
                <c:formatCode>0.0%</c:formatCode>
                <c:ptCount val="5"/>
                <c:pt idx="0">
                  <c:v>0.14099999999999999</c:v>
                </c:pt>
                <c:pt idx="1">
                  <c:v>0.47899999999999998</c:v>
                </c:pt>
                <c:pt idx="2">
                  <c:v>0.249</c:v>
                </c:pt>
                <c:pt idx="3">
                  <c:v>8.2000000000000003E-2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797048"/>
        <c:axId val="570797440"/>
      </c:barChart>
      <c:catAx>
        <c:axId val="57079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570797440"/>
        <c:crosses val="autoZero"/>
        <c:auto val="1"/>
        <c:lblAlgn val="ctr"/>
        <c:lblOffset val="100"/>
        <c:noMultiLvlLbl val="0"/>
      </c:catAx>
      <c:valAx>
        <c:axId val="5707974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7079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12289400821585"/>
          <c:y val="0.95074832587012614"/>
          <c:w val="0.14163583148020606"/>
          <c:h val="4.6066256608656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5054924943652E-2"/>
          <c:y val="0.10832880778602644"/>
          <c:w val="0.96010163088510747"/>
          <c:h val="0.87091812218693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23080185511708E-2"/>
                  <c:y val="0.31886594838501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72849473977704"/>
                      <c:h val="0.2426124683555440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Plan2!$B$119</c:f>
              <c:numCache>
                <c:formatCode>0.0</c:formatCode>
                <c:ptCount val="1"/>
                <c:pt idx="0">
                  <c:v>72.854567895991948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577640135241896E-2"/>
                  <c:y val="0.165007141758747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EE00CD-DF3C-4CAD-8E40-EFDD3ABA7968}" type="VALUE">
                      <a:rPr lang="en-US" b="1">
                        <a:solidFill>
                          <a:sysClr val="windowText" lastClr="000000"/>
                        </a:solidFill>
                      </a:rPr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07460567041591"/>
                      <c:h val="0.1357347289918682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Plan2!$A$119</c:f>
              <c:strCache>
                <c:ptCount val="1"/>
                <c:pt idx="0">
                  <c:v>GUARAPUAVA</c:v>
                </c:pt>
              </c:strCache>
            </c:strRef>
          </c:cat>
          <c:val>
            <c:numRef>
              <c:f>Plan2!$C$119</c:f>
              <c:numCache>
                <c:formatCode>0.0</c:formatCode>
                <c:ptCount val="1"/>
                <c:pt idx="0">
                  <c:v>27.145432104008343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2928"/>
        <c:axId val="570810768"/>
      </c:barChart>
      <c:catAx>
        <c:axId val="5708029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 smtClean="0">
                    <a:latin typeface="Arial Narrow" panose="020B0606020202030204" pitchFamily="34" charset="0"/>
                  </a:rPr>
                  <a:t>GUARAPUAVA</a:t>
                </a:r>
                <a:endParaRPr lang="pt-BR" b="1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0969812749794814"/>
              <c:y val="2.3189757383276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10768"/>
        <c:crosses val="autoZero"/>
        <c:auto val="1"/>
        <c:lblAlgn val="ctr"/>
        <c:lblOffset val="100"/>
        <c:noMultiLvlLbl val="0"/>
      </c:catAx>
      <c:valAx>
        <c:axId val="5708107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292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334581148039325E-2"/>
          <c:w val="1"/>
          <c:h val="0.9039349483222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538313310835279E-2"/>
                  <c:y val="0.19953321796018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9567597885695"/>
                      <c:h val="0.139373952745192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Plan2!$B$120</c:f>
              <c:numCache>
                <c:formatCode>0.0</c:formatCode>
                <c:ptCount val="1"/>
                <c:pt idx="0">
                  <c:v>91.529131812375212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143874190337316E-17"/>
                  <c:y val="9.97705367993453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29848712746482"/>
                      <c:h val="0.139523995440587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Plan2!$A$120</c:f>
              <c:strCache>
                <c:ptCount val="1"/>
                <c:pt idx="0">
                  <c:v>LONDRINA</c:v>
                </c:pt>
              </c:strCache>
            </c:strRef>
          </c:cat>
          <c:val>
            <c:numRef>
              <c:f>Plan2!$C$120</c:f>
              <c:numCache>
                <c:formatCode>0.0</c:formatCode>
                <c:ptCount val="1"/>
                <c:pt idx="0">
                  <c:v>8.4708681876247915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8808"/>
        <c:axId val="570803320"/>
      </c:barChart>
      <c:catAx>
        <c:axId val="5708088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 smtClean="0">
                    <a:latin typeface="Arial Narrow" panose="020B0606020202030204" pitchFamily="34" charset="0"/>
                  </a:rPr>
                  <a:t>LONDRINA</a:t>
                </a:r>
                <a:endParaRPr lang="pt-BR" b="1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8822621051454611"/>
              <c:y val="2.8830193303703118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03320"/>
        <c:crosses val="autoZero"/>
        <c:auto val="1"/>
        <c:lblAlgn val="ctr"/>
        <c:lblOffset val="100"/>
        <c:noMultiLvlLbl val="0"/>
      </c:catAx>
      <c:valAx>
        <c:axId val="5708033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2142278222574E-2"/>
          <c:y val="9.321698003675298E-2"/>
          <c:w val="0.94395715443554851"/>
          <c:h val="0.83836696128659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404742607419138E-3"/>
                  <c:y val="0.186433960073505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2149735892573"/>
                      <c:h val="0.143808377383972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Plan2!$B$121</c:f>
              <c:numCache>
                <c:formatCode>0.0</c:formatCode>
                <c:ptCount val="1"/>
                <c:pt idx="0">
                  <c:v>92.946192761807922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404742607419138E-3"/>
                  <c:y val="5.0845625474592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Plan2!$A$121</c:f>
              <c:strCache>
                <c:ptCount val="1"/>
                <c:pt idx="0">
                  <c:v>MARINGÁ</c:v>
                </c:pt>
              </c:strCache>
            </c:strRef>
          </c:cat>
          <c:val>
            <c:numRef>
              <c:f>Plan2!$C$121</c:f>
              <c:numCache>
                <c:formatCode>0.0</c:formatCode>
                <c:ptCount val="1"/>
                <c:pt idx="0">
                  <c:v>7.0538072381922206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3712"/>
        <c:axId val="570804104"/>
      </c:barChart>
      <c:catAx>
        <c:axId val="5708037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 smtClean="0">
                    <a:latin typeface="Arial Narrow" panose="020B0606020202030204" pitchFamily="34" charset="0"/>
                  </a:rPr>
                  <a:t>MARINGÁ</a:t>
                </a:r>
                <a:endParaRPr lang="pt-BR" b="1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7386731318557994"/>
              <c:y val="2.37212859005480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04104"/>
        <c:crosses val="autoZero"/>
        <c:auto val="1"/>
        <c:lblAlgn val="ctr"/>
        <c:lblOffset val="100"/>
        <c:noMultiLvlLbl val="0"/>
      </c:catAx>
      <c:valAx>
        <c:axId val="5708041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43319600470325E-2"/>
          <c:y val="2.4685214916867194E-2"/>
          <c:w val="0.96028566179488484"/>
          <c:h val="0.92697193401207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Plan2!$B$115</c:f>
              <c:strCache>
                <c:ptCount val="1"/>
                <c:pt idx="0">
                  <c:v>Urbano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785753653836382E-2"/>
                  <c:y val="0.14811128950120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8176892978459"/>
                      <c:h val="0.147864437352034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Plan2!$B$122</c:f>
              <c:numCache>
                <c:formatCode>0.0</c:formatCode>
                <c:ptCount val="1"/>
                <c:pt idx="0">
                  <c:v>84.251671936014432</c:v>
                </c:pt>
              </c:numCache>
            </c:numRef>
          </c:val>
        </c:ser>
        <c:ser>
          <c:idx val="1"/>
          <c:order val="1"/>
          <c:tx>
            <c:strRef>
              <c:f>Plan2!$C$115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9370753786685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531843785058"/>
                      <c:h val="0.123179222435167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Plan2!$A$122</c:f>
              <c:strCache>
                <c:ptCount val="1"/>
                <c:pt idx="0">
                  <c:v>PONTA GROSSA</c:v>
                </c:pt>
              </c:strCache>
            </c:strRef>
          </c:cat>
          <c:val>
            <c:numRef>
              <c:f>Plan2!$C$122</c:f>
              <c:numCache>
                <c:formatCode>0.0</c:formatCode>
                <c:ptCount val="1"/>
                <c:pt idx="0">
                  <c:v>15.748328063985785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0800184"/>
        <c:axId val="570804888"/>
      </c:barChart>
      <c:catAx>
        <c:axId val="5708001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pt-BR" b="1" dirty="0" smtClean="0">
                    <a:latin typeface="Arial Narrow" panose="020B0606020202030204" pitchFamily="34" charset="0"/>
                  </a:rPr>
                  <a:t>PONTA GROSSA</a:t>
                </a:r>
                <a:endParaRPr lang="pt-BR" b="1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2695266570600106"/>
              <c:y val="2.73610662976194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crossAx val="570804888"/>
        <c:crosses val="autoZero"/>
        <c:auto val="1"/>
        <c:lblAlgn val="ctr"/>
        <c:lblOffset val="100"/>
        <c:noMultiLvlLbl val="0"/>
      </c:catAx>
      <c:valAx>
        <c:axId val="5708048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080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49989642813871E-2"/>
          <c:y val="2.811793026270238E-2"/>
          <c:w val="0.97270002071437223"/>
          <c:h val="0.8402633867111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Branca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  <a:ea typeface="DejaVu San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600" b="0" strike="noStrike" spc="-1">
                    <a:solidFill>
                      <a:srgbClr val="404040"/>
                    </a:solidFill>
                    <a:latin typeface="Arial Narrow"/>
                    <a:ea typeface="DejaVu San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Curitiba</c:v>
                </c:pt>
                <c:pt idx="2">
                  <c:v>Cascavel</c:v>
                </c:pt>
                <c:pt idx="3">
                  <c:v>Maringá</c:v>
                </c:pt>
                <c:pt idx="4">
                  <c:v>Londrina</c:v>
                </c:pt>
                <c:pt idx="5">
                  <c:v>Ponta Grossa</c:v>
                </c:pt>
                <c:pt idx="6">
                  <c:v>Guarapuava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63.7326437430794</c:v>
                </c:pt>
                <c:pt idx="1">
                  <c:v>67.088943962642901</c:v>
                </c:pt>
                <c:pt idx="2">
                  <c:v>62.540294289674499</c:v>
                </c:pt>
                <c:pt idx="3">
                  <c:v>56.336687188895098</c:v>
                </c:pt>
                <c:pt idx="4">
                  <c:v>62.443397413860303</c:v>
                </c:pt>
                <c:pt idx="5">
                  <c:v>68.920172125881905</c:v>
                </c:pt>
                <c:pt idx="6">
                  <c:v>65.697001024906697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CD-484F-94B7-B458D8AA7FC2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Parda</c:v>
                </c:pt>
              </c:strCache>
            </c:strRef>
          </c:tx>
          <c:spPr>
            <a:solidFill>
              <a:srgbClr val="F8CBAD"/>
            </a:solidFill>
            <a:ln w="0">
              <a:noFill/>
            </a:ln>
          </c:spPr>
          <c:invertIfNegative val="0"/>
          <c:dLbls>
            <c:dLbl>
              <c:idx val="3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  <a:ea typeface="DejaVu San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600" b="0" strike="noStrike" spc="-1">
                    <a:solidFill>
                      <a:srgbClr val="404040"/>
                    </a:solidFill>
                    <a:latin typeface="Arial Narrow"/>
                    <a:ea typeface="DejaVu San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Curitiba</c:v>
                </c:pt>
                <c:pt idx="2">
                  <c:v>Cascavel</c:v>
                </c:pt>
                <c:pt idx="3">
                  <c:v>Maringá</c:v>
                </c:pt>
                <c:pt idx="4">
                  <c:v>Londrina</c:v>
                </c:pt>
                <c:pt idx="5">
                  <c:v>Ponta Grossa</c:v>
                </c:pt>
                <c:pt idx="6">
                  <c:v>Guarapuava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27.986872887471499</c:v>
                </c:pt>
                <c:pt idx="1">
                  <c:v>26.070051720539901</c:v>
                </c:pt>
                <c:pt idx="2">
                  <c:v>29.914715546348699</c:v>
                </c:pt>
                <c:pt idx="3">
                  <c:v>32.593930710343699</c:v>
                </c:pt>
                <c:pt idx="4">
                  <c:v>27.154315537900398</c:v>
                </c:pt>
                <c:pt idx="5">
                  <c:v>24.772027879219099</c:v>
                </c:pt>
                <c:pt idx="6">
                  <c:v>26.363702178167699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8CD-484F-94B7-B458D8AA7FC2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Preta</c:v>
                </c:pt>
              </c:strCache>
            </c:strRef>
          </c:tx>
          <c:spPr>
            <a:solidFill>
              <a:srgbClr val="BFBFBF"/>
            </a:solidFill>
            <a:ln w="0">
              <a:noFill/>
            </a:ln>
          </c:spPr>
          <c:invertIfNegative val="0"/>
          <c:dLbls>
            <c:dLbl>
              <c:idx val="4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/>
                <a:lstStyle/>
                <a:p>
                  <a:pPr>
                    <a:defRPr lang="pt-BR" sz="1600" b="1" strike="noStrike" spc="-1">
                      <a:solidFill>
                        <a:srgbClr val="404040"/>
                      </a:solidFill>
                      <a:latin typeface="Arial Narrow"/>
                      <a:ea typeface="DejaVu San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CD-484F-94B7-B458D8AA7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pt-BR" sz="1600" b="0" strike="noStrike" spc="-1">
                    <a:solidFill>
                      <a:srgbClr val="404040"/>
                    </a:solidFill>
                    <a:latin typeface="Arial Narrow"/>
                    <a:ea typeface="DejaVu San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PARANÁ </c:v>
                </c:pt>
                <c:pt idx="1">
                  <c:v>Curitiba</c:v>
                </c:pt>
                <c:pt idx="2">
                  <c:v>Cascavel</c:v>
                </c:pt>
                <c:pt idx="3">
                  <c:v>Maringá</c:v>
                </c:pt>
                <c:pt idx="4">
                  <c:v>Londrina</c:v>
                </c:pt>
                <c:pt idx="5">
                  <c:v>Ponta Grossa</c:v>
                </c:pt>
                <c:pt idx="6">
                  <c:v>Guarapuava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5.0817614578234398</c:v>
                </c:pt>
                <c:pt idx="1">
                  <c:v>4.9476345725558097</c:v>
                </c:pt>
                <c:pt idx="2">
                  <c:v>4.4747395354972097</c:v>
                </c:pt>
                <c:pt idx="3">
                  <c:v>5.8552194503143404</c:v>
                </c:pt>
                <c:pt idx="4">
                  <c:v>6.3105090011643101</c:v>
                </c:pt>
                <c:pt idx="5">
                  <c:v>3.8297802004308101</c:v>
                </c:pt>
                <c:pt idx="6">
                  <c:v>3.1684585032877202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CD-484F-94B7-B458D8AA7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802728"/>
        <c:axId val="800801552"/>
      </c:barChart>
      <c:catAx>
        <c:axId val="800802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lang="pt-BR" sz="1600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pt-BR"/>
          </a:p>
        </c:txPr>
        <c:crossAx val="800801552"/>
        <c:crosses val="autoZero"/>
        <c:auto val="1"/>
        <c:lblAlgn val="ctr"/>
        <c:lblOffset val="100"/>
        <c:noMultiLvlLbl val="0"/>
      </c:catAx>
      <c:valAx>
        <c:axId val="80080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0802728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39696894711305197"/>
          <c:y val="0.94835740612114405"/>
          <c:w val="0.215921397379913"/>
          <c:h val="5.1642593878855898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lang="pt-BR" sz="1600" b="0" strike="noStrike" spc="-1">
              <a:solidFill>
                <a:srgbClr val="595959"/>
              </a:solidFill>
              <a:latin typeface="Arial Narrow"/>
              <a:ea typeface="DejaVu Sans"/>
            </a:defRPr>
          </a:pPr>
          <a:endParaRPr lang="pt-BR"/>
        </a:p>
      </c:txPr>
    </c:legend>
    <c:plotVisOnly val="1"/>
    <c:dispBlanksAs val="gap"/>
    <c:showDLblsOverMax val="1"/>
  </c:chart>
  <c:spPr>
    <a:noFill/>
    <a:ln w="0">
      <a:noFill/>
    </a:ln>
  </c:spPr>
  <c:userShapes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0.19851</cdr:x>
      <cdr:y>0.43904</cdr:y>
    </cdr:from>
    <cdr:to>
      <cdr:x>0.22767</cdr:x>
      <cdr:y>0.5734</cdr:y>
    </cdr:to>
    <cdr:sp macro="" textlink="">
      <cdr:nvSpPr>
        <cdr:cNvPr id="3" name="Seta para baixo 2"/>
        <cdr:cNvSpPr/>
      </cdr:nvSpPr>
      <cdr:spPr>
        <a:xfrm xmlns:a="http://schemas.openxmlformats.org/drawingml/2006/main">
          <a:off x="2277274" y="2291800"/>
          <a:ext cx="334502" cy="7013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0.90433</cdr:x>
      <cdr:y>0.67614</cdr:y>
    </cdr:from>
    <cdr:to>
      <cdr:x>0.93349</cdr:x>
      <cdr:y>0.80431</cdr:y>
    </cdr:to>
    <cdr:sp macro="" textlink="">
      <cdr:nvSpPr>
        <cdr:cNvPr id="4" name="Seta para baixo 3"/>
        <cdr:cNvSpPr/>
      </cdr:nvSpPr>
      <cdr:spPr>
        <a:xfrm xmlns:a="http://schemas.openxmlformats.org/drawingml/2006/main">
          <a:off x="10374210" y="3529473"/>
          <a:ext cx="334502" cy="66902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0.72549</cdr:x>
      <cdr:y>0.07797</cdr:y>
    </cdr:from>
    <cdr:to>
      <cdr:x>0.76791</cdr:x>
      <cdr:y>0.13932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7425000" y="387378"/>
          <a:ext cx="434109" cy="30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0.47879</cdr:x>
      <cdr:y>0.46401</cdr:y>
    </cdr:from>
    <cdr:to>
      <cdr:x>0.52121</cdr:x>
      <cdr:y>0.52536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4900165" y="2305380"/>
          <a:ext cx="434109" cy="30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0.65015</cdr:x>
      <cdr:y>0.73514</cdr:y>
    </cdr:from>
    <cdr:to>
      <cdr:x>0.69256</cdr:x>
      <cdr:y>0.79649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6653905" y="3652432"/>
          <a:ext cx="434109" cy="304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0.35778</cdr:x>
      <cdr:y>0.04395</cdr:y>
    </cdr:from>
    <cdr:to>
      <cdr:x>0.39827</cdr:x>
      <cdr:y>0.09306</cdr:y>
    </cdr:to>
    <cdr:sp macro="" textlink="">
      <cdr:nvSpPr>
        <cdr:cNvPr id="2" name="Retângulo de cantos arredondados 1"/>
        <cdr:cNvSpPr/>
      </cdr:nvSpPr>
      <cdr:spPr>
        <a:xfrm xmlns:a="http://schemas.openxmlformats.org/drawingml/2006/main">
          <a:off x="3918295" y="198352"/>
          <a:ext cx="443346" cy="22167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0.38646</cdr:x>
      <cdr:y>0.37272</cdr:y>
    </cdr:from>
    <cdr:to>
      <cdr:x>0.41345</cdr:x>
      <cdr:y>0.42183</cdr:y>
    </cdr:to>
    <cdr:sp macro="" textlink="">
      <cdr:nvSpPr>
        <cdr:cNvPr id="3" name="Retângulo de cantos arredondados 2"/>
        <cdr:cNvSpPr/>
      </cdr:nvSpPr>
      <cdr:spPr>
        <a:xfrm xmlns:a="http://schemas.openxmlformats.org/drawingml/2006/main">
          <a:off x="4232330" y="1682187"/>
          <a:ext cx="295565" cy="22167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0.45465</cdr:x>
      <cdr:y>0.2578</cdr:y>
    </cdr:from>
    <cdr:to>
      <cdr:x>0.49513</cdr:x>
      <cdr:y>0.30692</cdr:y>
    </cdr:to>
    <cdr:sp macro="" textlink="">
      <cdr:nvSpPr>
        <cdr:cNvPr id="4" name="Retângulo de cantos arredondados 3"/>
        <cdr:cNvSpPr/>
      </cdr:nvSpPr>
      <cdr:spPr>
        <a:xfrm xmlns:a="http://schemas.openxmlformats.org/drawingml/2006/main">
          <a:off x="4979154" y="1163552"/>
          <a:ext cx="443346" cy="22167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0.9102</cdr:x>
      <cdr:y>0.37272</cdr:y>
    </cdr:from>
    <cdr:to>
      <cdr:x>0.93466</cdr:x>
      <cdr:y>0.43482</cdr:y>
    </cdr:to>
    <cdr:sp macro="" textlink="">
      <cdr:nvSpPr>
        <cdr:cNvPr id="5" name="Retângulo de cantos arredondados 4"/>
        <cdr:cNvSpPr/>
      </cdr:nvSpPr>
      <cdr:spPr>
        <a:xfrm xmlns:a="http://schemas.openxmlformats.org/drawingml/2006/main">
          <a:off x="9968112" y="1682187"/>
          <a:ext cx="267855" cy="28031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0.72466</cdr:x>
      <cdr:y>0.70803</cdr:y>
    </cdr:from>
    <cdr:to>
      <cdr:x>0.74785</cdr:x>
      <cdr:y>0.75714</cdr:y>
    </cdr:to>
    <cdr:sp macro="" textlink="">
      <cdr:nvSpPr>
        <cdr:cNvPr id="6" name="Retângulo de cantos arredondados 5"/>
        <cdr:cNvSpPr/>
      </cdr:nvSpPr>
      <cdr:spPr>
        <a:xfrm xmlns:a="http://schemas.openxmlformats.org/drawingml/2006/main">
          <a:off x="7936112" y="3195552"/>
          <a:ext cx="254001" cy="22167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C18425DB-F6E4-44CD-AEE5-2604C72A9E87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2" tIns="47376" rIns="94752" bIns="4737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52" tIns="47376" rIns="94752" bIns="47376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4F88CBA3-800F-4CC8-8650-22E7D9AEF4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78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26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0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03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753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1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60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1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5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90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55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51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31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216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7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479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67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5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78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43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4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82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1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CBA3-800F-4CC8-8650-22E7D9AEF4E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19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8232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357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35552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75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53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83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397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7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21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92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2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78996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27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7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9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4159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43621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1891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9932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9117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0070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2185E2-9B2F-477C-8B86-8CDCE2D262A0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2ADA9-2223-4E76-AF73-F9E254FBE32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0380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DF578C-7843-4652-9DD6-E70BA085A4C1}" type="datetimeFigureOut">
              <a:rPr lang="pt-BR" smtClean="0"/>
              <a:pPr/>
              <a:t>09/03/2026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19643D-631F-4064-A20E-71E5834AF84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11" Type="http://schemas.openxmlformats.org/officeDocument/2006/relationships/chart" Target="../charts/chart17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image" Target="../media/image4.png"/><Relationship Id="rId9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4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image" Target="../media/image11.png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4.pn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6.xml"/><Relationship Id="rId11" Type="http://schemas.openxmlformats.org/officeDocument/2006/relationships/chart" Target="../charts/chart31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image" Target="../media/image11.png"/><Relationship Id="rId9" Type="http://schemas.openxmlformats.org/officeDocument/2006/relationships/chart" Target="../charts/char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image" Target="../media/image11.png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395" cy="68489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7" y="413468"/>
            <a:ext cx="4770555" cy="62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ESCALA BRASILEIRA DE SEGURANÇA ALIMENTAR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graphicFrame>
        <p:nvGraphicFramePr>
          <p:cNvPr id="14" name="Tabela 387"/>
          <p:cNvGraphicFramePr/>
          <p:nvPr>
            <p:extLst>
              <p:ext uri="{D42A27DB-BD31-4B8C-83A1-F6EECF244321}">
                <p14:modId xmlns:p14="http://schemas.microsoft.com/office/powerpoint/2010/main" val="10359727"/>
              </p:ext>
            </p:extLst>
          </p:nvPr>
        </p:nvGraphicFramePr>
        <p:xfrm>
          <a:off x="323027" y="1068454"/>
          <a:ext cx="10710733" cy="5270760"/>
        </p:xfrm>
        <a:graphic>
          <a:graphicData uri="http://schemas.openxmlformats.org/drawingml/2006/table">
            <a:tbl>
              <a:tblPr/>
              <a:tblGrid>
                <a:gridCol w="1505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4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SA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A família/domicílio tem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acesso regular e permanente a alimentos de qualidade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, em quantidade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suficiente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, sem comprometer o acesso a outras necessidade essenciais.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IA leve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Preocupação ou incerteza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 quanto ao acesso a alimentos no futuro; qualidade inadequada dos alimentos resultante de estratégias que visam não comprometer a quantidade de alimentos.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IA moderada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Redução quantitativa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 de alimentos entre os adultos e/ou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ruptura nos padrões de alimentação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 resultante da falta de alimentos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entre os adultos.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IA grave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Redução quantitativa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 de alimentos </a:t>
                      </a:r>
                      <a:r>
                        <a:rPr lang="pt-BR" sz="2400" b="1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também entre as crianças</a:t>
                      </a:r>
                      <a:r>
                        <a:rPr lang="pt-BR" sz="2400" b="0" strike="noStrike" spc="-1" dirty="0">
                          <a:solidFill>
                            <a:srgbClr val="000000"/>
                          </a:solidFill>
                          <a:latin typeface="Arial Narrow"/>
                          <a:ea typeface="DejaVu Sans"/>
                        </a:rPr>
                        <a:t>, ou seja, ruptura nos padrões de alimentação resultante da falta de alimentos entre todos os moradores, incluindo as crianças. Nessa situação, a fome passa a ser uma experiência vivida no domicílio.</a:t>
                      </a:r>
                      <a:endParaRPr lang="pt-B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95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ALIMENTAR POR DOMICÍLIO – REGIÃO INTERMEDIÁRIA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9" name="Retângulo 57"/>
          <p:cNvSpPr/>
          <p:nvPr/>
        </p:nvSpPr>
        <p:spPr>
          <a:xfrm>
            <a:off x="323027" y="6218948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06350"/>
              </p:ext>
            </p:extLst>
          </p:nvPr>
        </p:nvGraphicFramePr>
        <p:xfrm>
          <a:off x="393524" y="1483948"/>
          <a:ext cx="10523617" cy="31437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25938"/>
                <a:gridCol w="1057524"/>
                <a:gridCol w="1166467"/>
                <a:gridCol w="1234147"/>
                <a:gridCol w="1218330"/>
                <a:gridCol w="1113183"/>
                <a:gridCol w="1150823"/>
                <a:gridCol w="1457205"/>
              </a:tblGrid>
              <a:tr h="370840">
                <a:tc>
                  <a:txBody>
                    <a:bodyPr/>
                    <a:lstStyle/>
                    <a:p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Paraná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Cascavel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Curitiba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Guarapuava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Londrina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Maringá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cap="none" spc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Região Int.</a:t>
                      </a:r>
                      <a:r>
                        <a:rPr lang="pt-BR" sz="1800" b="0" cap="none" spc="0" baseline="0" dirty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Ponta Grossa</a:t>
                      </a:r>
                      <a:endParaRPr lang="pt-BR" sz="1800" b="0" cap="none" spc="0" dirty="0">
                        <a:ln w="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15805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Arial Narrow" panose="020B0606020202030204" pitchFamily="34" charset="0"/>
                        </a:rPr>
                        <a:t>Segurança</a:t>
                      </a:r>
                      <a:r>
                        <a:rPr lang="pt-BR" sz="1800" baseline="0" dirty="0" smtClean="0">
                          <a:latin typeface="Arial Narrow" panose="020B0606020202030204" pitchFamily="34" charset="0"/>
                        </a:rPr>
                        <a:t> Alimentar</a:t>
                      </a:r>
                      <a:endParaRPr lang="pt-BR" sz="18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3.442.328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639.013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1.194.120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118.401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594.755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613.765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282.275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08884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Arial Narrow" panose="020B0606020202030204" pitchFamily="34" charset="0"/>
                        </a:rPr>
                        <a:t>Insegurança Leve</a:t>
                      </a:r>
                      <a:endParaRPr lang="pt-B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630.246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111.396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243.822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18.343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114.345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97.363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44.977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478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Arial Narrow" panose="020B0606020202030204" pitchFamily="34" charset="0"/>
                        </a:rPr>
                        <a:t>Insegurança Moderada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120.805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26.329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41.902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3.737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19.881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19.919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9.038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532737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Arial Narrow" panose="020B0606020202030204" pitchFamily="34" charset="0"/>
                        </a:rPr>
                        <a:t>Insegurança Grave</a:t>
                      </a:r>
                      <a:endParaRPr lang="pt-BR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93.579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19.754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30.401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4.369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18.777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15.208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5.070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21419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Arial Narrow" panose="020B0606020202030204" pitchFamily="34" charset="0"/>
                        </a:rPr>
                        <a:t>TOTAL</a:t>
                      </a:r>
                      <a:endParaRPr lang="pt-BR" sz="18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4.286.958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796.492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1.510.245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144.850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747.757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746.255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Arial Narrow" panose="020B0606020202030204" pitchFamily="34" charset="0"/>
                        </a:rPr>
                        <a:t>341.359</a:t>
                      </a:r>
                      <a:endParaRPr lang="pt-BR" sz="1800" b="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0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970109"/>
            <a:ext cx="8603311" cy="5274246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ALIMENTAR POR DOMICÍLIO – REGIÃO INTERMEDIÁRIA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9" name="Retângulo 57"/>
          <p:cNvSpPr/>
          <p:nvPr/>
        </p:nvSpPr>
        <p:spPr>
          <a:xfrm>
            <a:off x="323027" y="6218948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799078"/>
              </p:ext>
            </p:extLst>
          </p:nvPr>
        </p:nvGraphicFramePr>
        <p:xfrm>
          <a:off x="282027" y="970109"/>
          <a:ext cx="2245700" cy="32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10310"/>
              </p:ext>
            </p:extLst>
          </p:nvPr>
        </p:nvGraphicFramePr>
        <p:xfrm>
          <a:off x="3030606" y="3446712"/>
          <a:ext cx="2024932" cy="182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42965"/>
              </p:ext>
            </p:extLst>
          </p:nvPr>
        </p:nvGraphicFramePr>
        <p:xfrm>
          <a:off x="9273333" y="3765015"/>
          <a:ext cx="1630017" cy="15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410098"/>
              </p:ext>
            </p:extLst>
          </p:nvPr>
        </p:nvGraphicFramePr>
        <p:xfrm>
          <a:off x="5301657" y="3501620"/>
          <a:ext cx="1969811" cy="161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8160"/>
              </p:ext>
            </p:extLst>
          </p:nvPr>
        </p:nvGraphicFramePr>
        <p:xfrm>
          <a:off x="6440557" y="1237749"/>
          <a:ext cx="1956020" cy="155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1894"/>
              </p:ext>
            </p:extLst>
          </p:nvPr>
        </p:nvGraphicFramePr>
        <p:xfrm>
          <a:off x="3762827" y="1260891"/>
          <a:ext cx="2039510" cy="189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338431"/>
              </p:ext>
            </p:extLst>
          </p:nvPr>
        </p:nvGraphicFramePr>
        <p:xfrm>
          <a:off x="7362908" y="2934046"/>
          <a:ext cx="1695739" cy="177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19278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ALIMENTAR POR DOMICÍLIOS URBANOS – REGIÃO INTERMEDIÁRIA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4" name="Retângulo 57"/>
          <p:cNvSpPr/>
          <p:nvPr/>
        </p:nvSpPr>
        <p:spPr>
          <a:xfrm>
            <a:off x="338892" y="6236286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17" y="982167"/>
            <a:ext cx="8559286" cy="5274246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47272"/>
              </p:ext>
            </p:extLst>
          </p:nvPr>
        </p:nvGraphicFramePr>
        <p:xfrm>
          <a:off x="282027" y="1001817"/>
          <a:ext cx="2326001" cy="322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354026"/>
              </p:ext>
            </p:extLst>
          </p:nvPr>
        </p:nvGraphicFramePr>
        <p:xfrm>
          <a:off x="3172738" y="3719943"/>
          <a:ext cx="1740667" cy="18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307532"/>
              </p:ext>
            </p:extLst>
          </p:nvPr>
        </p:nvGraphicFramePr>
        <p:xfrm>
          <a:off x="9201500" y="3740348"/>
          <a:ext cx="1717481" cy="17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90511"/>
              </p:ext>
            </p:extLst>
          </p:nvPr>
        </p:nvGraphicFramePr>
        <p:xfrm>
          <a:off x="5470497" y="3633747"/>
          <a:ext cx="1802726" cy="176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578327"/>
              </p:ext>
            </p:extLst>
          </p:nvPr>
        </p:nvGraphicFramePr>
        <p:xfrm>
          <a:off x="6503871" y="1269721"/>
          <a:ext cx="1845873" cy="185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31738"/>
              </p:ext>
            </p:extLst>
          </p:nvPr>
        </p:nvGraphicFramePr>
        <p:xfrm>
          <a:off x="3865013" y="1452423"/>
          <a:ext cx="2096784" cy="192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486185"/>
              </p:ext>
            </p:extLst>
          </p:nvPr>
        </p:nvGraphicFramePr>
        <p:xfrm>
          <a:off x="7426807" y="3179066"/>
          <a:ext cx="1621109" cy="176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29952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ALIMENTAR POR DOMICÍLIOS RURAIS – REGIÃO INTERMEDIÁRIAS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7" y="6222113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17" y="982167"/>
            <a:ext cx="8646751" cy="5274246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74993"/>
              </p:ext>
            </p:extLst>
          </p:nvPr>
        </p:nvGraphicFramePr>
        <p:xfrm>
          <a:off x="109997" y="983404"/>
          <a:ext cx="2490081" cy="325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28453"/>
              </p:ext>
            </p:extLst>
          </p:nvPr>
        </p:nvGraphicFramePr>
        <p:xfrm>
          <a:off x="3307037" y="3773573"/>
          <a:ext cx="1701579" cy="165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54406"/>
              </p:ext>
            </p:extLst>
          </p:nvPr>
        </p:nvGraphicFramePr>
        <p:xfrm>
          <a:off x="9136047" y="3680329"/>
          <a:ext cx="1747437" cy="184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303787"/>
              </p:ext>
            </p:extLst>
          </p:nvPr>
        </p:nvGraphicFramePr>
        <p:xfrm>
          <a:off x="5436698" y="3670543"/>
          <a:ext cx="1762918" cy="166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37796"/>
              </p:ext>
            </p:extLst>
          </p:nvPr>
        </p:nvGraphicFramePr>
        <p:xfrm>
          <a:off x="6331814" y="1066712"/>
          <a:ext cx="1741625" cy="176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349882"/>
              </p:ext>
            </p:extLst>
          </p:nvPr>
        </p:nvGraphicFramePr>
        <p:xfrm>
          <a:off x="4043072" y="1260679"/>
          <a:ext cx="1746927" cy="185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252337"/>
              </p:ext>
            </p:extLst>
          </p:nvPr>
        </p:nvGraphicFramePr>
        <p:xfrm>
          <a:off x="7425106" y="2936619"/>
          <a:ext cx="1696277" cy="182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746823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SEXO DO PRINCIPAL RESPONSÁVEL DO DOMICÍLIO – REGIÃO INTERMEDIÁRIAS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00342"/>
              </p:ext>
            </p:extLst>
          </p:nvPr>
        </p:nvGraphicFramePr>
        <p:xfrm>
          <a:off x="323024" y="946205"/>
          <a:ext cx="5481428" cy="268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68459"/>
              </p:ext>
            </p:extLst>
          </p:nvPr>
        </p:nvGraphicFramePr>
        <p:xfrm>
          <a:off x="5804452" y="943821"/>
          <a:ext cx="6027089" cy="26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8097"/>
              </p:ext>
            </p:extLst>
          </p:nvPr>
        </p:nvGraphicFramePr>
        <p:xfrm>
          <a:off x="323024" y="3627547"/>
          <a:ext cx="5481427" cy="271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421867"/>
              </p:ext>
            </p:extLst>
          </p:nvPr>
        </p:nvGraphicFramePr>
        <p:xfrm>
          <a:off x="5804452" y="3637429"/>
          <a:ext cx="6027089" cy="269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33655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9" grpId="0">
        <p:bldAsOne/>
      </p:bldGraphic>
      <p:bldGraphic spid="2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0" y="359551"/>
            <a:ext cx="11513538" cy="443650"/>
            <a:chOff x="258696" y="124249"/>
            <a:chExt cx="7471928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471928" cy="357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 OU RAÇA DO PRINCIPAL RESPONSÁVEL DO DOMICÍLIO – REGIÃO INTERMEDIÁRIA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82466"/>
              </p:ext>
            </p:extLst>
          </p:nvPr>
        </p:nvGraphicFramePr>
        <p:xfrm>
          <a:off x="214620" y="1064777"/>
          <a:ext cx="5740906" cy="257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455019"/>
              </p:ext>
            </p:extLst>
          </p:nvPr>
        </p:nvGraphicFramePr>
        <p:xfrm>
          <a:off x="5955525" y="1064777"/>
          <a:ext cx="5748839" cy="257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601556"/>
              </p:ext>
            </p:extLst>
          </p:nvPr>
        </p:nvGraphicFramePr>
        <p:xfrm>
          <a:off x="214620" y="3642831"/>
          <a:ext cx="5740906" cy="26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827143"/>
              </p:ext>
            </p:extLst>
          </p:nvPr>
        </p:nvGraphicFramePr>
        <p:xfrm>
          <a:off x="5955525" y="3637024"/>
          <a:ext cx="5748839" cy="267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449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0751732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7330097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PARANÁ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255306"/>
              </p:ext>
            </p:extLst>
          </p:nvPr>
        </p:nvGraphicFramePr>
        <p:xfrm>
          <a:off x="321517" y="1000888"/>
          <a:ext cx="11620687" cy="521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7483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0449703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7330097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 INT. CASCAVEL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82930"/>
              </p:ext>
            </p:extLst>
          </p:nvPr>
        </p:nvGraphicFramePr>
        <p:xfrm>
          <a:off x="320406" y="1064777"/>
          <a:ext cx="11621798" cy="52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198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0751732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7330097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REG.INT. CURITIBA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65280"/>
              </p:ext>
            </p:extLst>
          </p:nvPr>
        </p:nvGraphicFramePr>
        <p:xfrm>
          <a:off x="321516" y="1064777"/>
          <a:ext cx="11620688" cy="51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5580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786786" cy="445733"/>
            <a:chOff x="258836" y="124249"/>
            <a:chExt cx="7532902" cy="397859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836" y="137500"/>
              <a:ext cx="7532902" cy="3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   -    PAD PARANÁ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8" name="CaixaDeTexto 28"/>
          <p:cNvSpPr/>
          <p:nvPr/>
        </p:nvSpPr>
        <p:spPr>
          <a:xfrm>
            <a:off x="2182682" y="1224023"/>
            <a:ext cx="41192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Perfil dos moradores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aixaDeTexto 29"/>
          <p:cNvSpPr/>
          <p:nvPr/>
        </p:nvSpPr>
        <p:spPr>
          <a:xfrm>
            <a:off x="2088747" y="2579035"/>
            <a:ext cx="41192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Condição de moradia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CaixaDeTexto 30"/>
          <p:cNvSpPr/>
          <p:nvPr/>
        </p:nvSpPr>
        <p:spPr>
          <a:xfrm>
            <a:off x="2124493" y="4001013"/>
            <a:ext cx="41192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Situação de trabalho e renda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CaixaDeTexto 36"/>
          <p:cNvSpPr/>
          <p:nvPr/>
        </p:nvSpPr>
        <p:spPr>
          <a:xfrm>
            <a:off x="2124493" y="5500376"/>
            <a:ext cx="41192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Segurança Alimentar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CaixaDeTexto 28"/>
          <p:cNvSpPr/>
          <p:nvPr/>
        </p:nvSpPr>
        <p:spPr>
          <a:xfrm>
            <a:off x="6845530" y="2116972"/>
            <a:ext cx="4113825" cy="2891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pt-BR" sz="2800" b="0" strike="noStrike" spc="-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spc="-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Paraná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spc="-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6 Regiões Intermediárias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29 Regiões Imediatas</a:t>
            </a: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9" y="947436"/>
            <a:ext cx="1342849" cy="11360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04" y="2251156"/>
            <a:ext cx="1765943" cy="11653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53" y="3670382"/>
            <a:ext cx="1920240" cy="125906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37" y="5163016"/>
            <a:ext cx="1515025" cy="12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0827562" cy="443650"/>
            <a:chOff x="242839" y="124249"/>
            <a:chExt cx="6806679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6779758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6783714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REG.INT. GUARAPUAVA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95016"/>
              </p:ext>
            </p:extLst>
          </p:nvPr>
        </p:nvGraphicFramePr>
        <p:xfrm>
          <a:off x="323025" y="1064777"/>
          <a:ext cx="11619179" cy="52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867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1617712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6783714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REG.INT. LONDRINA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573839"/>
              </p:ext>
            </p:extLst>
          </p:nvPr>
        </p:nvGraphicFramePr>
        <p:xfrm>
          <a:off x="323025" y="1064777"/>
          <a:ext cx="11576715" cy="52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7738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1617712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6756793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7330097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REG.INT. MARINGÁ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9512"/>
              </p:ext>
            </p:extLst>
          </p:nvPr>
        </p:nvGraphicFramePr>
        <p:xfrm>
          <a:off x="323026" y="1000888"/>
          <a:ext cx="11576714" cy="534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4365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282028" y="359551"/>
            <a:ext cx="10973405" cy="443650"/>
            <a:chOff x="242839" y="124249"/>
            <a:chExt cx="7330097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42839" y="124249"/>
              <a:ext cx="7330097" cy="329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DO PRINCIPAL RESPONSÁVEL DO DOMICÍLIO – REG.INT. PONTA GROSSA</a:t>
              </a:r>
              <a:endPara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21" name="Retângulo 57"/>
          <p:cNvSpPr/>
          <p:nvPr/>
        </p:nvSpPr>
        <p:spPr>
          <a:xfrm>
            <a:off x="323025" y="6342892"/>
            <a:ext cx="6879600" cy="202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259"/>
              </p:ext>
            </p:extLst>
          </p:nvPr>
        </p:nvGraphicFramePr>
        <p:xfrm>
          <a:off x="322330" y="1064777"/>
          <a:ext cx="11619874" cy="52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189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2732647" y="1152065"/>
            <a:ext cx="2986405" cy="3292192"/>
            <a:chOff x="2128685" y="1389767"/>
            <a:chExt cx="2986405" cy="3292192"/>
          </a:xfrm>
        </p:grpSpPr>
        <p:pic>
          <p:nvPicPr>
            <p:cNvPr id="8" name="Imagem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685" y="1389767"/>
              <a:ext cx="2986405" cy="2986310"/>
            </a:xfrm>
            <a:prstGeom prst="rect">
              <a:avLst/>
            </a:prstGeom>
          </p:spPr>
        </p:pic>
        <p:sp>
          <p:nvSpPr>
            <p:cNvPr id="9" name="CaixaDeTexto 7">
              <a:extLst>
                <a:ext uri="{FF2B5EF4-FFF2-40B4-BE49-F238E27FC236}">
                  <a16:creationId xmlns:a16="http://schemas.microsoft.com/office/drawing/2014/main" xmlns="" id="{621F3E63-BAE9-EE41-BA67-39F6D6A3618E}"/>
                </a:ext>
              </a:extLst>
            </p:cNvPr>
            <p:cNvSpPr txBox="1"/>
            <p:nvPr/>
          </p:nvSpPr>
          <p:spPr>
            <a:xfrm>
              <a:off x="2128685" y="4343405"/>
              <a:ext cx="29800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600" b="1" kern="1200" cap="all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WWW.IPARDES.PR.GOV.BR</a:t>
              </a:r>
              <a:endPara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6658515" y="1152065"/>
            <a:ext cx="2980055" cy="3296308"/>
            <a:chOff x="7841625" y="1389767"/>
            <a:chExt cx="2980055" cy="3296308"/>
          </a:xfrm>
        </p:grpSpPr>
        <p:pic>
          <p:nvPicPr>
            <p:cNvPr id="11" name="Imagem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86662" y="1389767"/>
              <a:ext cx="2860675" cy="2950210"/>
            </a:xfrm>
            <a:prstGeom prst="rect">
              <a:avLst/>
            </a:prstGeom>
          </p:spPr>
        </p:pic>
        <p:sp>
          <p:nvSpPr>
            <p:cNvPr id="12" name="CaixaDeTexto 7">
              <a:extLst>
                <a:ext uri="{FF2B5EF4-FFF2-40B4-BE49-F238E27FC236}">
                  <a16:creationId xmlns:a16="http://schemas.microsoft.com/office/drawing/2014/main" xmlns="" id="{621F3E63-BAE9-EE41-BA67-39F6D6A3618E}"/>
                </a:ext>
              </a:extLst>
            </p:cNvPr>
            <p:cNvSpPr txBox="1"/>
            <p:nvPr/>
          </p:nvSpPr>
          <p:spPr>
            <a:xfrm>
              <a:off x="7841625" y="4347521"/>
              <a:ext cx="298005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pt-BR" sz="1600" b="1" cap="all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</a:t>
              </a:r>
              <a:r>
                <a:rPr lang="pt-BR" sz="1600" b="1" kern="1200" cap="all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IPARDES_PR</a:t>
              </a:r>
              <a:endPara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tângulo 12"/>
          <p:cNvSpPr/>
          <p:nvPr/>
        </p:nvSpPr>
        <p:spPr>
          <a:xfrm>
            <a:off x="2646946" y="449666"/>
            <a:ext cx="6881185" cy="324863"/>
          </a:xfrm>
          <a:prstGeom prst="rect">
            <a:avLst/>
          </a:prstGeom>
          <a:solidFill>
            <a:srgbClr val="0069B4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784427" y="190360"/>
            <a:ext cx="63119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ACESSE NOSSO SITE E REDES SOCIAIS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518756" y="5592028"/>
            <a:ext cx="7505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solidFill>
                  <a:srgbClr val="336699"/>
                </a:solidFill>
                <a:latin typeface="Franklin Gothic Demi" panose="020B0703020102020204" pitchFamily="34" charset="0"/>
              </a:rPr>
              <a:t>Rua Inácio Lustosa, 700 – Piso S1 | Edif. Paraná Previdência | São Francisco | Curitiba - PR</a:t>
            </a:r>
            <a:endParaRPr lang="pt-BR" sz="1400" dirty="0">
              <a:solidFill>
                <a:srgbClr val="336699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pt-BR" sz="1400" dirty="0" smtClean="0">
                <a:solidFill>
                  <a:srgbClr val="336699"/>
                </a:solidFill>
                <a:latin typeface="Franklin Gothic Demi" panose="020B0703020102020204" pitchFamily="34" charset="0"/>
              </a:rPr>
              <a:t>41 </a:t>
            </a:r>
            <a:r>
              <a:rPr lang="pt-BR" sz="1400" dirty="0">
                <a:solidFill>
                  <a:srgbClr val="336699"/>
                </a:solidFill>
                <a:latin typeface="Franklin Gothic Demi" panose="020B0703020102020204" pitchFamily="34" charset="0"/>
              </a:rPr>
              <a:t>-99136-2499</a:t>
            </a:r>
          </a:p>
          <a:p>
            <a:pPr algn="ctr"/>
            <a:r>
              <a:rPr lang="pt-BR" sz="1400" dirty="0">
                <a:solidFill>
                  <a:srgbClr val="336699"/>
                </a:solidFill>
                <a:latin typeface="Franklin Gothic Demi" panose="020B0703020102020204" pitchFamily="34" charset="0"/>
              </a:rPr>
              <a:t>atendimento@ipardes.pr.gov.br</a:t>
            </a:r>
          </a:p>
        </p:txBody>
      </p:sp>
      <p:grpSp>
        <p:nvGrpSpPr>
          <p:cNvPr id="18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20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54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0492" y="388981"/>
            <a:ext cx="11178108" cy="324863"/>
          </a:xfrm>
          <a:prstGeom prst="rect">
            <a:avLst/>
          </a:prstGeom>
          <a:solidFill>
            <a:srgbClr val="0069B4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46666" y="359696"/>
            <a:ext cx="335808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NOSSOS PARCEIROS</a:t>
            </a:r>
          </a:p>
        </p:txBody>
      </p:sp>
      <p:grpSp>
        <p:nvGrpSpPr>
          <p:cNvPr id="84" name="Grupo 8"/>
          <p:cNvGrpSpPr/>
          <p:nvPr/>
        </p:nvGrpSpPr>
        <p:grpSpPr>
          <a:xfrm>
            <a:off x="480492" y="759806"/>
            <a:ext cx="11344393" cy="5662960"/>
            <a:chOff x="339394" y="669960"/>
            <a:chExt cx="11605943" cy="5662960"/>
          </a:xfrm>
        </p:grpSpPr>
        <p:grpSp>
          <p:nvGrpSpPr>
            <p:cNvPr id="85" name="Grupo 6"/>
            <p:cNvGrpSpPr/>
            <p:nvPr/>
          </p:nvGrpSpPr>
          <p:grpSpPr>
            <a:xfrm>
              <a:off x="339394" y="669960"/>
              <a:ext cx="11605943" cy="5662960"/>
              <a:chOff x="339394" y="669960"/>
              <a:chExt cx="11605943" cy="5662960"/>
            </a:xfrm>
          </p:grpSpPr>
          <p:grpSp>
            <p:nvGrpSpPr>
              <p:cNvPr id="87" name="Grupo 41"/>
              <p:cNvGrpSpPr/>
              <p:nvPr/>
            </p:nvGrpSpPr>
            <p:grpSpPr>
              <a:xfrm>
                <a:off x="366034" y="669960"/>
                <a:ext cx="11579303" cy="5662960"/>
                <a:chOff x="366034" y="669960"/>
                <a:chExt cx="11579303" cy="5662960"/>
              </a:xfrm>
            </p:grpSpPr>
            <p:pic>
              <p:nvPicPr>
                <p:cNvPr id="95" name="Picture 2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10546918" y="3606617"/>
                  <a:ext cx="1118160" cy="4924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6" name="Picture 3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10392479" y="1407928"/>
                  <a:ext cx="1467720" cy="6544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7" name="Picture 4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8023320" y="3845476"/>
                  <a:ext cx="1584360" cy="612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8" name="Picture 5"/>
                <p:cNvPicPr/>
                <p:nvPr/>
              </p:nvPicPr>
              <p:blipFill>
                <a:blip r:embed="rId5"/>
                <a:srcRect r="65003"/>
                <a:stretch/>
              </p:blipFill>
              <p:spPr>
                <a:xfrm>
                  <a:off x="2791309" y="5634360"/>
                  <a:ext cx="1445400" cy="6012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99" name="Picture 6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7883280" y="1576076"/>
                  <a:ext cx="1724400" cy="6948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0" name="Picture 7"/>
                <p:cNvPicPr/>
                <p:nvPr/>
              </p:nvPicPr>
              <p:blipFill rotWithShape="1">
                <a:blip r:embed="rId7"/>
                <a:srcRect t="27416"/>
                <a:stretch/>
              </p:blipFill>
              <p:spPr>
                <a:xfrm>
                  <a:off x="8027734" y="3034768"/>
                  <a:ext cx="1557180" cy="556309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1" name="Picture 8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2723525" y="4873178"/>
                  <a:ext cx="1711440" cy="6537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2" name="Picture 9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486549" y="4587158"/>
                  <a:ext cx="1566000" cy="57204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3" name="Picture 10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10266657" y="2869762"/>
                  <a:ext cx="1678680" cy="44316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4" name="Picture 11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10470443" y="4873178"/>
                  <a:ext cx="1183320" cy="76824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5" name="Picture 12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10409364" y="4099097"/>
                  <a:ext cx="1224000" cy="6832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6" name="Picture 13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2816764" y="809675"/>
                  <a:ext cx="1719720" cy="6948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8" name="Picture 15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366034" y="3711614"/>
                  <a:ext cx="1578240" cy="6976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09" name="Picture 16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466846" y="5656680"/>
                  <a:ext cx="1548360" cy="5788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0" name="Picture 20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5679481" y="5544719"/>
                  <a:ext cx="1215085" cy="788201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1" name="Picture 21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5611680" y="669960"/>
                  <a:ext cx="1538280" cy="7606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2" name="Picture 22"/>
                <p:cNvPicPr/>
                <p:nvPr/>
              </p:nvPicPr>
              <p:blipFill>
                <a:blip r:embed="rId18"/>
                <a:stretch/>
              </p:blipFill>
              <p:spPr>
                <a:xfrm>
                  <a:off x="10266659" y="2159086"/>
                  <a:ext cx="1617840" cy="5173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3" name="Picture 23"/>
                <p:cNvPicPr/>
                <p:nvPr/>
              </p:nvPicPr>
              <p:blipFill>
                <a:blip r:embed="rId19"/>
                <a:stretch/>
              </p:blipFill>
              <p:spPr>
                <a:xfrm>
                  <a:off x="428705" y="809675"/>
                  <a:ext cx="1586700" cy="612843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4" name="Picture 24"/>
                <p:cNvPicPr/>
                <p:nvPr/>
              </p:nvPicPr>
              <p:blipFill>
                <a:blip r:embed="rId20"/>
                <a:stretch/>
              </p:blipFill>
              <p:spPr>
                <a:xfrm>
                  <a:off x="7945584" y="2424226"/>
                  <a:ext cx="1509840" cy="504360"/>
                </a:xfrm>
                <a:prstGeom prst="rect">
                  <a:avLst/>
                </a:prstGeom>
                <a:ln w="0">
                  <a:noFill/>
                </a:ln>
              </p:spPr>
            </p:pic>
            <p:grpSp>
              <p:nvGrpSpPr>
                <p:cNvPr id="115" name="Grupo 62"/>
                <p:cNvGrpSpPr/>
                <p:nvPr/>
              </p:nvGrpSpPr>
              <p:grpSpPr>
                <a:xfrm>
                  <a:off x="2727022" y="1702791"/>
                  <a:ext cx="1784880" cy="662760"/>
                  <a:chOff x="2727022" y="1702791"/>
                  <a:chExt cx="1784880" cy="662760"/>
                </a:xfrm>
              </p:grpSpPr>
              <p:sp>
                <p:nvSpPr>
                  <p:cNvPr id="121" name="Retângulo 69"/>
                  <p:cNvSpPr/>
                  <p:nvPr/>
                </p:nvSpPr>
                <p:spPr>
                  <a:xfrm>
                    <a:off x="2727022" y="2093031"/>
                    <a:ext cx="1711080" cy="272520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 defTabSz="914400">
                      <a:lnSpc>
                        <a:spcPct val="100000"/>
                      </a:lnSpc>
                    </a:pPr>
                    <a:r>
                      <a:rPr lang="pt-BR" sz="1200" b="0" strike="noStrike" spc="-1" dirty="0">
                        <a:solidFill>
                          <a:schemeClr val="dk1"/>
                        </a:solidFill>
                        <a:latin typeface="Calibri"/>
                      </a:rPr>
                      <a:t>Secretaria da Educação</a:t>
                    </a:r>
                    <a:endParaRPr lang="pt-BR" sz="1200" b="0" strike="noStrike" spc="-1" dirty="0">
                      <a:solidFill>
                        <a:srgbClr val="000000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122" name="Picture 13"/>
                  <p:cNvPicPr/>
                  <p:nvPr/>
                </p:nvPicPr>
                <p:blipFill>
                  <a:blip r:embed="rId13"/>
                  <a:srcRect b="35643"/>
                  <a:stretch/>
                </p:blipFill>
                <p:spPr>
                  <a:xfrm>
                    <a:off x="2792182" y="1702791"/>
                    <a:ext cx="1719720" cy="447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  <p:grpSp>
              <p:nvGrpSpPr>
                <p:cNvPr id="116" name="Grupo 63"/>
                <p:cNvGrpSpPr/>
                <p:nvPr/>
              </p:nvGrpSpPr>
              <p:grpSpPr>
                <a:xfrm>
                  <a:off x="401271" y="4523271"/>
                  <a:ext cx="1577234" cy="786587"/>
                  <a:chOff x="401271" y="4523271"/>
                  <a:chExt cx="1577234" cy="786587"/>
                </a:xfrm>
              </p:grpSpPr>
              <p:pic>
                <p:nvPicPr>
                  <p:cNvPr id="119" name="Imagem 6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401271" y="5008538"/>
                    <a:ext cx="1510200" cy="301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120" name="Picture 13"/>
                  <p:cNvPicPr/>
                  <p:nvPr/>
                </p:nvPicPr>
                <p:blipFill>
                  <a:blip r:embed="rId13"/>
                  <a:srcRect b="35643"/>
                  <a:stretch/>
                </p:blipFill>
                <p:spPr>
                  <a:xfrm>
                    <a:off x="428705" y="4523271"/>
                    <a:ext cx="1549800" cy="402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  <p:pic>
              <p:nvPicPr>
                <p:cNvPr id="117" name="Imagem 64"/>
                <p:cNvPicPr/>
                <p:nvPr/>
              </p:nvPicPr>
              <p:blipFill>
                <a:blip r:embed="rId22"/>
                <a:stretch/>
              </p:blipFill>
              <p:spPr>
                <a:xfrm>
                  <a:off x="10351799" y="5738200"/>
                  <a:ext cx="1508400" cy="5947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18" name="Imagem 65"/>
                <p:cNvPicPr/>
                <p:nvPr/>
              </p:nvPicPr>
              <p:blipFill>
                <a:blip r:embed="rId23"/>
                <a:stretch/>
              </p:blipFill>
              <p:spPr>
                <a:xfrm>
                  <a:off x="7951320" y="828000"/>
                  <a:ext cx="1588320" cy="60264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grpSp>
            <p:nvGrpSpPr>
              <p:cNvPr id="88" name="Grupo 5"/>
              <p:cNvGrpSpPr/>
              <p:nvPr/>
            </p:nvGrpSpPr>
            <p:grpSpPr>
              <a:xfrm>
                <a:off x="339394" y="2638352"/>
                <a:ext cx="4159921" cy="766902"/>
                <a:chOff x="339394" y="2638352"/>
                <a:chExt cx="4159921" cy="766902"/>
              </a:xfrm>
            </p:grpSpPr>
            <p:grpSp>
              <p:nvGrpSpPr>
                <p:cNvPr id="89" name="Group 17"/>
                <p:cNvGrpSpPr/>
                <p:nvPr/>
              </p:nvGrpSpPr>
              <p:grpSpPr>
                <a:xfrm>
                  <a:off x="339394" y="2638352"/>
                  <a:ext cx="1877412" cy="766902"/>
                  <a:chOff x="339394" y="2638352"/>
                  <a:chExt cx="1877412" cy="766902"/>
                </a:xfrm>
              </p:grpSpPr>
              <p:pic>
                <p:nvPicPr>
                  <p:cNvPr id="93" name="Picture 18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339394" y="2638352"/>
                    <a:ext cx="1631520" cy="540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94" name="Picture 19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466846" y="3171614"/>
                    <a:ext cx="1749960" cy="233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  <p:grpSp>
              <p:nvGrpSpPr>
                <p:cNvPr id="90" name="Grupo 4"/>
                <p:cNvGrpSpPr/>
                <p:nvPr/>
              </p:nvGrpSpPr>
              <p:grpSpPr>
                <a:xfrm>
                  <a:off x="2779595" y="2638352"/>
                  <a:ext cx="1719720" cy="686160"/>
                  <a:chOff x="2779595" y="2638352"/>
                  <a:chExt cx="1719720" cy="686160"/>
                </a:xfrm>
              </p:grpSpPr>
              <p:pic>
                <p:nvPicPr>
                  <p:cNvPr id="91" name="Picture 13"/>
                  <p:cNvPicPr/>
                  <p:nvPr/>
                </p:nvPicPr>
                <p:blipFill>
                  <a:blip r:embed="rId13"/>
                  <a:srcRect b="35643"/>
                  <a:stretch/>
                </p:blipFill>
                <p:spPr>
                  <a:xfrm>
                    <a:off x="2779595" y="2638352"/>
                    <a:ext cx="1719720" cy="447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92" name="Imagem 3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2780315" y="3082952"/>
                    <a:ext cx="1419840" cy="241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</p:grpSp>
        </p:grpSp>
        <p:pic>
          <p:nvPicPr>
            <p:cNvPr id="86" name="Imagem 7"/>
            <p:cNvPicPr/>
            <p:nvPr/>
          </p:nvPicPr>
          <p:blipFill>
            <a:blip r:embed="rId27"/>
            <a:stretch/>
          </p:blipFill>
          <p:spPr>
            <a:xfrm>
              <a:off x="2723525" y="4287998"/>
              <a:ext cx="1812960" cy="3787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3" name="Picture 1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2" y="1723748"/>
            <a:ext cx="1786078" cy="73179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" name="Imagem 11"/>
          <p:cNvPicPr/>
          <p:nvPr/>
        </p:nvPicPr>
        <p:blipFill>
          <a:blip r:embed="rId29"/>
          <a:stretch/>
        </p:blipFill>
        <p:spPr>
          <a:xfrm>
            <a:off x="2821668" y="3631643"/>
            <a:ext cx="1828440" cy="440280"/>
          </a:xfrm>
          <a:prstGeom prst="rect">
            <a:avLst/>
          </a:prstGeom>
          <a:ln w="0">
            <a:noFill/>
          </a:ln>
        </p:spPr>
      </p:pic>
      <p:pic>
        <p:nvPicPr>
          <p:cNvPr id="125" name="Imagem 1"/>
          <p:cNvPicPr/>
          <p:nvPr/>
        </p:nvPicPr>
        <p:blipFill>
          <a:blip r:embed="rId30"/>
          <a:stretch/>
        </p:blipFill>
        <p:spPr>
          <a:xfrm>
            <a:off x="5544323" y="1696833"/>
            <a:ext cx="1443600" cy="591480"/>
          </a:xfrm>
          <a:prstGeom prst="rect">
            <a:avLst/>
          </a:prstGeom>
          <a:ln w="0">
            <a:noFill/>
          </a:ln>
        </p:spPr>
      </p:pic>
      <p:pic>
        <p:nvPicPr>
          <p:cNvPr id="126" name="Imagem 2"/>
          <p:cNvPicPr/>
          <p:nvPr/>
        </p:nvPicPr>
        <p:blipFill>
          <a:blip r:embed="rId31"/>
          <a:stretch/>
        </p:blipFill>
        <p:spPr>
          <a:xfrm>
            <a:off x="5541993" y="2529026"/>
            <a:ext cx="1532520" cy="788400"/>
          </a:xfrm>
          <a:prstGeom prst="rect">
            <a:avLst/>
          </a:prstGeom>
          <a:ln w="0">
            <a:noFill/>
          </a:ln>
        </p:spPr>
      </p:pic>
      <p:pic>
        <p:nvPicPr>
          <p:cNvPr id="127" name="Imagem 12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88886" y="3418933"/>
            <a:ext cx="1305654" cy="1154658"/>
          </a:xfrm>
          <a:prstGeom prst="rect">
            <a:avLst/>
          </a:prstGeom>
        </p:spPr>
      </p:pic>
      <p:pic>
        <p:nvPicPr>
          <p:cNvPr id="128" name="Imagem 12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12753" y="4871123"/>
            <a:ext cx="1760863" cy="438089"/>
          </a:xfrm>
          <a:prstGeom prst="rect">
            <a:avLst/>
          </a:prstGeom>
        </p:spPr>
      </p:pic>
      <p:pic>
        <p:nvPicPr>
          <p:cNvPr id="129" name="Imagem 9"/>
          <p:cNvPicPr/>
          <p:nvPr/>
        </p:nvPicPr>
        <p:blipFill rotWithShape="1">
          <a:blip r:embed="rId34"/>
          <a:srcRect t="3341"/>
          <a:stretch/>
        </p:blipFill>
        <p:spPr>
          <a:xfrm>
            <a:off x="7999819" y="5453546"/>
            <a:ext cx="1394640" cy="1064455"/>
          </a:xfrm>
          <a:prstGeom prst="rect">
            <a:avLst/>
          </a:prstGeom>
          <a:ln w="0">
            <a:noFill/>
          </a:ln>
        </p:spPr>
      </p:pic>
      <p:pic>
        <p:nvPicPr>
          <p:cNvPr id="49" name="Picture 6" descr="Logo Prefeitura de Londrina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68" y="923143"/>
            <a:ext cx="2271773" cy="5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06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786786" cy="446116"/>
            <a:chOff x="258836" y="124249"/>
            <a:chExt cx="7532902" cy="398201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836" y="137842"/>
              <a:ext cx="7532902" cy="3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METODOLOGIA    -    PAD PARANÁ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3" y="1545164"/>
            <a:ext cx="5454541" cy="3874734"/>
          </a:xfrm>
          <a:prstGeom prst="rect">
            <a:avLst/>
          </a:prstGeom>
        </p:spPr>
      </p:pic>
      <p:sp>
        <p:nvSpPr>
          <p:cNvPr id="25" name="CaixaDeTexto 18"/>
          <p:cNvSpPr/>
          <p:nvPr/>
        </p:nvSpPr>
        <p:spPr>
          <a:xfrm>
            <a:off x="3165966" y="955189"/>
            <a:ext cx="867058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pt-BR" sz="2800" spc="-1" dirty="0">
                <a:solidFill>
                  <a:srgbClr val="000000"/>
                </a:solidFill>
                <a:latin typeface="Arial Narrow"/>
                <a:ea typeface="DejaVu Sans"/>
              </a:rPr>
              <a:t>Amostra probabilística de conglomerados em dois </a:t>
            </a: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estágios</a:t>
            </a:r>
            <a:endParaRPr lang="pt-BR" sz="28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26" name="CaixaDeTexto 18"/>
          <p:cNvSpPr/>
          <p:nvPr/>
        </p:nvSpPr>
        <p:spPr>
          <a:xfrm>
            <a:off x="7147084" y="2023445"/>
            <a:ext cx="329183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Cadastro de Domicílios</a:t>
            </a:r>
            <a:endParaRPr lang="pt-BR" sz="28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27" name="CaixaDeTexto 18"/>
          <p:cNvSpPr/>
          <p:nvPr/>
        </p:nvSpPr>
        <p:spPr>
          <a:xfrm>
            <a:off x="7147084" y="3401913"/>
            <a:ext cx="278476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Setores censitários</a:t>
            </a:r>
            <a:endParaRPr lang="pt-BR" sz="28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28" name="CaixaDeTexto 18"/>
          <p:cNvSpPr/>
          <p:nvPr/>
        </p:nvSpPr>
        <p:spPr>
          <a:xfrm>
            <a:off x="7147084" y="4578661"/>
            <a:ext cx="335834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1"/>
              </a:spcBef>
              <a:spcAft>
                <a:spcPts val="601"/>
              </a:spcAft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Domicílios selecionados</a:t>
            </a:r>
            <a:endParaRPr lang="pt-BR" sz="2800" spc="-1" dirty="0">
              <a:solidFill>
                <a:srgbClr val="000000"/>
              </a:solidFill>
              <a:latin typeface="Arial Narrow"/>
              <a:ea typeface="DejaVu Sans"/>
            </a:endParaRPr>
          </a:p>
        </p:txBody>
      </p:sp>
      <p:sp>
        <p:nvSpPr>
          <p:cNvPr id="31" name="Seta para a direita 30"/>
          <p:cNvSpPr/>
          <p:nvPr/>
        </p:nvSpPr>
        <p:spPr>
          <a:xfrm>
            <a:off x="5973010" y="468423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5973010" y="345005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5973010" y="2115921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89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22804" y="359551"/>
            <a:ext cx="10786786" cy="443650"/>
            <a:chOff x="269760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69760" y="124249"/>
              <a:ext cx="7532902" cy="3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REGIÕES GEOGRÁFICAS INTERMEDIÁRIAS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27" y="909916"/>
            <a:ext cx="7856819" cy="5391132"/>
          </a:xfrm>
          <a:prstGeom prst="rect">
            <a:avLst/>
          </a:prstGeom>
        </p:spPr>
      </p:pic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59551"/>
              </p:ext>
            </p:extLst>
          </p:nvPr>
        </p:nvGraphicFramePr>
        <p:xfrm>
          <a:off x="8180067" y="1016776"/>
          <a:ext cx="3033339" cy="2072640"/>
        </p:xfrm>
        <a:graphic>
          <a:graphicData uri="http://schemas.openxmlformats.org/drawingml/2006/table">
            <a:tbl>
              <a:tblPr/>
              <a:tblGrid>
                <a:gridCol w="1313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702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Região</a:t>
                      </a:r>
                      <a:r>
                        <a:rPr lang="pt-BR" sz="1100" baseline="0" dirty="0"/>
                        <a:t> Intermediária</a:t>
                      </a:r>
                      <a:endParaRPr lang="pt-BR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00" baseline="0" dirty="0" smtClean="0"/>
                        <a:t>Total de Municípios</a:t>
                      </a:r>
                      <a:endParaRPr lang="pt-BR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Municípios visitados</a:t>
                      </a:r>
                      <a:endParaRPr lang="pt-B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39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1. CURITIBA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855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2. GUARAPUAVA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19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809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3. CASCAVEL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809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4. MARINGÁ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115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809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5. LONDRINA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94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805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6. PONTA</a:t>
                      </a:r>
                      <a:r>
                        <a:rPr lang="pt-BR" sz="1200" baseline="0" dirty="0"/>
                        <a:t> GROSSA</a:t>
                      </a:r>
                      <a:endParaRPr lang="pt-BR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26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9480"/>
              </p:ext>
            </p:extLst>
          </p:nvPr>
        </p:nvGraphicFramePr>
        <p:xfrm>
          <a:off x="11213406" y="1016776"/>
          <a:ext cx="832077" cy="2072640"/>
        </p:xfrm>
        <a:graphic>
          <a:graphicData uri="http://schemas.openxmlformats.org/drawingml/2006/table">
            <a:tbl>
              <a:tblPr/>
              <a:tblGrid>
                <a:gridCol w="83207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Setores</a:t>
                      </a:r>
                      <a:r>
                        <a:rPr lang="pt-BR" sz="1100" baseline="0" dirty="0"/>
                        <a:t> Censitários</a:t>
                      </a:r>
                      <a:endParaRPr lang="pt-BR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656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0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0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99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22803" y="345542"/>
            <a:ext cx="10710957" cy="457659"/>
            <a:chOff x="269760" y="111745"/>
            <a:chExt cx="7532902" cy="408504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69760" y="111745"/>
              <a:ext cx="7532902" cy="3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POPULAÇÃO RESIDENTE POR REGIÃO INTERMEDIÁRIA (em mil)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graphicFrame>
        <p:nvGraphicFramePr>
          <p:cNvPr id="14" name="Gráfico 18"/>
          <p:cNvGraphicFramePr/>
          <p:nvPr>
            <p:extLst>
              <p:ext uri="{D42A27DB-BD31-4B8C-83A1-F6EECF244321}">
                <p14:modId xmlns:p14="http://schemas.microsoft.com/office/powerpoint/2010/main" val="1436829734"/>
              </p:ext>
            </p:extLst>
          </p:nvPr>
        </p:nvGraphicFramePr>
        <p:xfrm>
          <a:off x="307161" y="956810"/>
          <a:ext cx="10802429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57"/>
          <p:cNvSpPr/>
          <p:nvPr/>
        </p:nvSpPr>
        <p:spPr>
          <a:xfrm>
            <a:off x="603272" y="6227587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650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22802" y="345542"/>
            <a:ext cx="11135028" cy="769441"/>
            <a:chOff x="269760" y="111745"/>
            <a:chExt cx="7113707" cy="686799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063701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69761" y="111745"/>
              <a:ext cx="7113706" cy="686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POPULAÇÃO RESIDENTE - URBANA E RURAL POR REGIÃO </a:t>
              </a:r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INTERMEDIÁRIA (%)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5" name="Retângulo 57"/>
          <p:cNvSpPr/>
          <p:nvPr/>
        </p:nvSpPr>
        <p:spPr>
          <a:xfrm>
            <a:off x="603272" y="6227587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60" y="985819"/>
            <a:ext cx="8348870" cy="5274246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609480"/>
              </p:ext>
            </p:extLst>
          </p:nvPr>
        </p:nvGraphicFramePr>
        <p:xfrm>
          <a:off x="307161" y="1354952"/>
          <a:ext cx="2115047" cy="346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298489"/>
              </p:ext>
            </p:extLst>
          </p:nvPr>
        </p:nvGraphicFramePr>
        <p:xfrm>
          <a:off x="2870421" y="3622708"/>
          <a:ext cx="1757238" cy="150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553697"/>
              </p:ext>
            </p:extLst>
          </p:nvPr>
        </p:nvGraphicFramePr>
        <p:xfrm>
          <a:off x="8579457" y="3718123"/>
          <a:ext cx="1463039" cy="150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683907"/>
              </p:ext>
            </p:extLst>
          </p:nvPr>
        </p:nvGraphicFramePr>
        <p:xfrm>
          <a:off x="5326392" y="3671145"/>
          <a:ext cx="1420666" cy="140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90061"/>
              </p:ext>
            </p:extLst>
          </p:nvPr>
        </p:nvGraphicFramePr>
        <p:xfrm>
          <a:off x="6036725" y="1515270"/>
          <a:ext cx="1654565" cy="133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375101"/>
              </p:ext>
            </p:extLst>
          </p:nvPr>
        </p:nvGraphicFramePr>
        <p:xfrm>
          <a:off x="3749040" y="1772204"/>
          <a:ext cx="1661823" cy="149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336859"/>
              </p:ext>
            </p:extLst>
          </p:nvPr>
        </p:nvGraphicFramePr>
        <p:xfrm>
          <a:off x="7042680" y="2995395"/>
          <a:ext cx="1417767" cy="15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11300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649997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8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POPULAÇÃO RESIDENTE – COR OU RAÇA - REGIÃO INTERMEDIÁRIA</a:t>
              </a:r>
              <a:endParaRPr lang="pt-BR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5" name="Retângulo 57"/>
          <p:cNvSpPr/>
          <p:nvPr/>
        </p:nvSpPr>
        <p:spPr>
          <a:xfrm>
            <a:off x="603272" y="6193820"/>
            <a:ext cx="687960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IPARDES – Pesquisa por Amostra  de Domicílios do Paraná 2025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Gráfico 11"/>
          <p:cNvGraphicFramePr/>
          <p:nvPr>
            <p:extLst>
              <p:ext uri="{D42A27DB-BD31-4B8C-83A1-F6EECF244321}">
                <p14:modId xmlns:p14="http://schemas.microsoft.com/office/powerpoint/2010/main" val="1956126391"/>
              </p:ext>
            </p:extLst>
          </p:nvPr>
        </p:nvGraphicFramePr>
        <p:xfrm>
          <a:off x="382385" y="1090440"/>
          <a:ext cx="10656655" cy="496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818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NÍVEL DE INSTRUÇÃO PESSOAS COM 15 ANOS OU MAIS -  REGIÃO INTERMEDIÁRIA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4" name="Retângulo 255"/>
          <p:cNvSpPr/>
          <p:nvPr/>
        </p:nvSpPr>
        <p:spPr>
          <a:xfrm>
            <a:off x="644147" y="5844208"/>
            <a:ext cx="10389613" cy="6537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FONTE: </a:t>
            </a:r>
            <a:r>
              <a:rPr lang="pt-BR" sz="9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IPARDES</a:t>
            </a: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 – Pesquisa por Amostra  de Domicílios do Paraná 2025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 Narrow"/>
                <a:ea typeface="DejaVu Sans"/>
              </a:rPr>
              <a:t>(1)  Foram incluídos na categoria “Sem instrução” os indivíduos que declararam nunca ter frequentado instituição de ensino; os que estão cursando creche, pré-escola, classe de alfabetização ou alfabetização de jovens e adultos; e aqueles cuja escolaridade mais elevada corresponde à creche ou à pré-escola, bem como os que não concluíram a classe de alfabetização ou a alfabetização de jovens e adultos.</a:t>
            </a: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Gráfico 1"/>
          <p:cNvGraphicFramePr/>
          <p:nvPr>
            <p:extLst>
              <p:ext uri="{D42A27DB-BD31-4B8C-83A1-F6EECF244321}">
                <p14:modId xmlns:p14="http://schemas.microsoft.com/office/powerpoint/2010/main" val="3394139774"/>
              </p:ext>
            </p:extLst>
          </p:nvPr>
        </p:nvGraphicFramePr>
        <p:xfrm>
          <a:off x="323027" y="1022709"/>
          <a:ext cx="10710733" cy="479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55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307161" y="359551"/>
            <a:ext cx="10802429" cy="443650"/>
            <a:chOff x="258696" y="124249"/>
            <a:chExt cx="7532902" cy="396000"/>
          </a:xfrm>
        </p:grpSpPr>
        <p:sp>
          <p:nvSpPr>
            <p:cNvPr id="11" name="Retângulo 10"/>
            <p:cNvSpPr/>
            <p:nvPr/>
          </p:nvSpPr>
          <p:spPr>
            <a:xfrm>
              <a:off x="269760" y="124249"/>
              <a:ext cx="7303176" cy="396000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8696" y="124249"/>
              <a:ext cx="7532902" cy="3571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ESCALA BRASILEIRA DE SEGURANÇA ALIMENTAR</a:t>
              </a:r>
              <a:endParaRPr 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282027" y="6406934"/>
            <a:ext cx="11660177" cy="260779"/>
            <a:chOff x="282027" y="6511709"/>
            <a:chExt cx="11660177" cy="26077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9590" y="6511709"/>
              <a:ext cx="832614" cy="260779"/>
            </a:xfrm>
            <a:prstGeom prst="rect">
              <a:avLst/>
            </a:prstGeom>
          </p:spPr>
        </p:pic>
        <p:cxnSp>
          <p:nvCxnSpPr>
            <p:cNvPr id="17" name="Conexão Reta 6">
              <a:extLst>
                <a:ext uri="{FF2B5EF4-FFF2-40B4-BE49-F238E27FC236}">
                  <a16:creationId xmlns:a16="http://schemas.microsoft.com/office/drawing/2014/main" xmlns="" id="{12932B72-12D6-8B4C-B43C-6B212873F8A8}"/>
                </a:ext>
              </a:extLst>
            </p:cNvPr>
            <p:cNvCxnSpPr/>
            <p:nvPr/>
          </p:nvCxnSpPr>
          <p:spPr>
            <a:xfrm flipV="1">
              <a:off x="282027" y="6624699"/>
              <a:ext cx="10751733" cy="25352"/>
            </a:xfrm>
            <a:prstGeom prst="line">
              <a:avLst/>
            </a:prstGeom>
            <a:ln w="28575">
              <a:solidFill>
                <a:srgbClr val="00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307161" y="842026"/>
            <a:ext cx="11661169" cy="45719"/>
            <a:chOff x="307161" y="822976"/>
            <a:chExt cx="11661169" cy="4571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6D749E54-C7E0-0E42-B05D-1D06EF9F3FE5}"/>
                </a:ext>
              </a:extLst>
            </p:cNvPr>
            <p:cNvSpPr/>
            <p:nvPr/>
          </p:nvSpPr>
          <p:spPr>
            <a:xfrm>
              <a:off x="307161" y="822976"/>
              <a:ext cx="7471823" cy="45719"/>
            </a:xfrm>
            <a:prstGeom prst="rect">
              <a:avLst/>
            </a:prstGeom>
            <a:solidFill>
              <a:srgbClr val="0E76BC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FD36CEC7-47A5-CE4C-B4ED-E3BB77799A61}"/>
                </a:ext>
              </a:extLst>
            </p:cNvPr>
            <p:cNvSpPr/>
            <p:nvPr/>
          </p:nvSpPr>
          <p:spPr>
            <a:xfrm>
              <a:off x="7778984" y="822976"/>
              <a:ext cx="4189346" cy="45719"/>
            </a:xfrm>
            <a:prstGeom prst="rect">
              <a:avLst/>
            </a:prstGeom>
            <a:solidFill>
              <a:srgbClr val="329E41"/>
            </a:solidFill>
            <a:ln>
              <a:solidFill>
                <a:srgbClr val="00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</p:grpSp>
      <p:sp>
        <p:nvSpPr>
          <p:cNvPr id="19" name="PlaceHolder 1"/>
          <p:cNvSpPr txBox="1">
            <a:spLocks/>
          </p:cNvSpPr>
          <p:nvPr/>
        </p:nvSpPr>
        <p:spPr>
          <a:xfrm>
            <a:off x="482021" y="1308780"/>
            <a:ext cx="10314000" cy="44353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760" indent="-301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Medida direta e domiciliar da Insegurança Alimentar</a:t>
            </a:r>
            <a:endParaRPr lang="pt-BR" sz="2800" spc="-1" dirty="0" smtClean="0">
              <a:solidFill>
                <a:srgbClr val="000000"/>
              </a:solidFill>
              <a:latin typeface="Arial"/>
            </a:endParaRPr>
          </a:p>
          <a:p>
            <a:pPr marL="401760" indent="-301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  <a:ea typeface="DejaVu Sans"/>
              </a:rPr>
              <a:t>A EBIA mede a percepção da família sobre a segurança alimentar e nutricional em suas experiências cotidianas</a:t>
            </a:r>
          </a:p>
          <a:p>
            <a:pPr marL="401760" indent="-301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</a:rPr>
              <a:t>Atribuiu-se pontos às respostas (Sim = 1 e Não = 0) para 14 questões.</a:t>
            </a:r>
          </a:p>
          <a:p>
            <a:pPr marL="401760" indent="-301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</a:rPr>
              <a:t>A análise da EBIA é baseada em um gradiente de pontuação final resultante do somatório das respostas afirmativas.</a:t>
            </a:r>
          </a:p>
          <a:p>
            <a:pPr marL="401760" indent="-301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dirty="0" smtClean="0">
                <a:solidFill>
                  <a:srgbClr val="000000"/>
                </a:solidFill>
                <a:latin typeface="Arial Narrow"/>
              </a:rPr>
              <a:t>A classificação é diferente para domicílios </a:t>
            </a:r>
            <a:r>
              <a:rPr lang="pt-BR" sz="2800" b="1" spc="-1" dirty="0" smtClean="0">
                <a:solidFill>
                  <a:srgbClr val="000000"/>
                </a:solidFill>
                <a:latin typeface="Arial Narrow"/>
              </a:rPr>
              <a:t>com</a:t>
            </a:r>
            <a:r>
              <a:rPr lang="pt-BR" sz="2800" spc="-1" dirty="0" smtClean="0">
                <a:solidFill>
                  <a:srgbClr val="000000"/>
                </a:solidFill>
                <a:latin typeface="Arial Narrow"/>
              </a:rPr>
              <a:t> ou </a:t>
            </a:r>
            <a:r>
              <a:rPr lang="pt-BR" sz="2800" b="1" spc="-1" dirty="0" smtClean="0">
                <a:solidFill>
                  <a:srgbClr val="000000"/>
                </a:solidFill>
                <a:latin typeface="Arial Narrow"/>
              </a:rPr>
              <a:t>sem</a:t>
            </a:r>
            <a:r>
              <a:rPr lang="pt-BR" sz="2800" spc="-1" dirty="0" smtClean="0">
                <a:solidFill>
                  <a:srgbClr val="000000"/>
                </a:solidFill>
                <a:latin typeface="Arial Narrow"/>
              </a:rPr>
              <a:t> presença de pessoas com menos de 18 anos de idade.</a:t>
            </a:r>
            <a:endParaRPr lang="pt-BR" sz="2800" spc="-1" dirty="0" smtClean="0">
              <a:solidFill>
                <a:srgbClr val="000000"/>
              </a:solidFill>
            </a:endParaRPr>
          </a:p>
          <a:p>
            <a:pPr marL="1004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pt-BR" sz="28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25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40145</TotalTime>
  <Words>1064</Words>
  <Application>Microsoft Office PowerPoint</Application>
  <PresentationFormat>Widescreen</PresentationFormat>
  <Paragraphs>338</Paragraphs>
  <Slides>25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Arial</vt:lpstr>
      <vt:lpstr>Times New Roman</vt:lpstr>
      <vt:lpstr>Franklin Gothic Demi</vt:lpstr>
      <vt:lpstr>Arial Narrow</vt:lpstr>
      <vt:lpstr>Wingdings</vt:lpstr>
      <vt:lpstr>Tw Cen MT Condensed</vt:lpstr>
      <vt:lpstr>Tw Cen MT</vt:lpstr>
      <vt:lpstr>Calibri Light</vt:lpstr>
      <vt:lpstr>DejaVu Sans</vt:lpstr>
      <vt:lpstr>Calibri</vt:lpstr>
      <vt:lpstr>Wingdings 3</vt:lpstr>
      <vt:lpstr>Personalizar design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Antonio</dc:creator>
  <cp:lastModifiedBy>Marcelo Antonio</cp:lastModifiedBy>
  <cp:revision>1319</cp:revision>
  <cp:lastPrinted>2025-08-11T19:31:43Z</cp:lastPrinted>
  <dcterms:created xsi:type="dcterms:W3CDTF">2019-11-22T14:14:16Z</dcterms:created>
  <dcterms:modified xsi:type="dcterms:W3CDTF">2026-03-09T11:11:25Z</dcterms:modified>
</cp:coreProperties>
</file>